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074" r:id="rId1"/>
  </p:sldMasterIdLst>
  <p:notesMasterIdLst>
    <p:notesMasterId r:id="rId68"/>
  </p:notesMasterIdLst>
  <p:sldIdLst>
    <p:sldId id="256" r:id="rId2"/>
    <p:sldId id="568" r:id="rId3"/>
    <p:sldId id="569" r:id="rId4"/>
    <p:sldId id="570" r:id="rId5"/>
    <p:sldId id="686" r:id="rId6"/>
    <p:sldId id="687" r:id="rId7"/>
    <p:sldId id="688" r:id="rId8"/>
    <p:sldId id="690" r:id="rId9"/>
    <p:sldId id="692" r:id="rId10"/>
    <p:sldId id="693" r:id="rId11"/>
    <p:sldId id="607" r:id="rId12"/>
    <p:sldId id="708" r:id="rId13"/>
    <p:sldId id="590" r:id="rId14"/>
    <p:sldId id="591" r:id="rId15"/>
    <p:sldId id="592" r:id="rId16"/>
    <p:sldId id="695" r:id="rId17"/>
    <p:sldId id="697" r:id="rId18"/>
    <p:sldId id="698" r:id="rId19"/>
    <p:sldId id="699" r:id="rId20"/>
    <p:sldId id="700" r:id="rId21"/>
    <p:sldId id="701" r:id="rId22"/>
    <p:sldId id="702" r:id="rId23"/>
    <p:sldId id="703" r:id="rId24"/>
    <p:sldId id="704" r:id="rId25"/>
    <p:sldId id="705" r:id="rId26"/>
    <p:sldId id="601" r:id="rId27"/>
    <p:sldId id="602" r:id="rId28"/>
    <p:sldId id="603" r:id="rId29"/>
    <p:sldId id="645" r:id="rId30"/>
    <p:sldId id="678" r:id="rId31"/>
    <p:sldId id="646" r:id="rId32"/>
    <p:sldId id="679" r:id="rId33"/>
    <p:sldId id="649" r:id="rId34"/>
    <p:sldId id="680" r:id="rId35"/>
    <p:sldId id="648" r:id="rId36"/>
    <p:sldId id="647" r:id="rId37"/>
    <p:sldId id="664" r:id="rId38"/>
    <p:sldId id="650" r:id="rId39"/>
    <p:sldId id="673" r:id="rId40"/>
    <p:sldId id="651" r:id="rId41"/>
    <p:sldId id="672" r:id="rId42"/>
    <p:sldId id="652" r:id="rId43"/>
    <p:sldId id="653" r:id="rId44"/>
    <p:sldId id="654" r:id="rId45"/>
    <p:sldId id="674" r:id="rId46"/>
    <p:sldId id="655" r:id="rId47"/>
    <p:sldId id="670" r:id="rId48"/>
    <p:sldId id="656" r:id="rId49"/>
    <p:sldId id="675" r:id="rId50"/>
    <p:sldId id="657" r:id="rId51"/>
    <p:sldId id="659" r:id="rId52"/>
    <p:sldId id="683" r:id="rId53"/>
    <p:sldId id="660" r:id="rId54"/>
    <p:sldId id="661" r:id="rId55"/>
    <p:sldId id="636" r:id="rId56"/>
    <p:sldId id="637" r:id="rId57"/>
    <p:sldId id="639" r:id="rId58"/>
    <p:sldId id="638" r:id="rId59"/>
    <p:sldId id="640" r:id="rId60"/>
    <p:sldId id="642" r:id="rId61"/>
    <p:sldId id="643" r:id="rId62"/>
    <p:sldId id="635" r:id="rId63"/>
    <p:sldId id="393" r:id="rId64"/>
    <p:sldId id="634" r:id="rId65"/>
    <p:sldId id="263" r:id="rId66"/>
    <p:sldId id="709" r:id="rId67"/>
  </p:sldIdLst>
  <p:sldSz cx="12192000" cy="6858000"/>
  <p:notesSz cx="6797675" cy="9928225"/>
  <p:defaultTextStyle>
    <a:defPPr>
      <a:defRPr lang="en-US"/>
    </a:defPPr>
    <a:lvl1pPr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1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 autoAdjust="0"/>
    <p:restoredTop sz="91484" autoAdjust="0"/>
  </p:normalViewPr>
  <p:slideViewPr>
    <p:cSldViewPr snapToGrid="0">
      <p:cViewPr varScale="1">
        <p:scale>
          <a:sx n="98" d="100"/>
          <a:sy n="98" d="100"/>
        </p:scale>
        <p:origin x="108" y="192"/>
      </p:cViewPr>
      <p:guideLst>
        <p:guide orient="horz" pos="572"/>
        <p:guide pos="189"/>
      </p:guideLst>
    </p:cSldViewPr>
  </p:slideViewPr>
  <p:outlineViewPr>
    <p:cViewPr>
      <p:scale>
        <a:sx n="33" d="100"/>
        <a:sy n="33" d="100"/>
      </p:scale>
      <p:origin x="0" y="-47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60036603561523E-2"/>
          <c:y val="7.7038950692988037E-2"/>
          <c:w val="0.92134000025423368"/>
          <c:h val="0.87440850726936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036155104895066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027-4116-AB92-6626A7CD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4426477689575236E-17"/>
                  <c:y val="-2.45765028313776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027-4116-AB92-6626A7CD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027-4116-AB92-6626A7CD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2512630</c:v>
                </c:pt>
                <c:pt idx="1">
                  <c:v>1727496.01</c:v>
                </c:pt>
                <c:pt idx="2">
                  <c:v>2146444.7599999998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27-4116-AB92-6626A7CD39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874385547784723E-2"/>
                  <c:y val="2.04804190261480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027-4116-AB92-6626A7CD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420535198134521E-2"/>
                  <c:y val="-2.25284609287628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027-4116-AB92-6626A7CD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027-4116-AB92-6626A7CD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  <c:pt idx="3">
                  <c:v>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2512630</c:v>
                </c:pt>
                <c:pt idx="1">
                  <c:v>1708158.01</c:v>
                </c:pt>
                <c:pt idx="2">
                  <c:v>2107182.7599999998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027-4116-AB92-6626A7CD398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027-4116-AB92-6626A7CD3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 </c:v>
                </c:pt>
                <c:pt idx="3">
                  <c:v>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19338</c:v>
                </c:pt>
                <c:pt idx="2">
                  <c:v>39262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027-4116-AB92-6626A7CD39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5565152"/>
        <c:axId val="292078360"/>
      </c:barChart>
      <c:catAx>
        <c:axId val="345565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078360"/>
        <c:crosses val="autoZero"/>
        <c:auto val="1"/>
        <c:lblAlgn val="ctr"/>
        <c:lblOffset val="100"/>
        <c:noMultiLvlLbl val="0"/>
      </c:catAx>
      <c:valAx>
        <c:axId val="292078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556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508103177116259"/>
          <c:y val="0.17908013891207047"/>
          <c:w val="0.12491896822883741"/>
          <c:h val="0.209702719460994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58600</c:v>
                </c:pt>
                <c:pt idx="1">
                  <c:v>58600</c:v>
                </c:pt>
                <c:pt idx="2">
                  <c:v>39262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35-419F-A617-D0D860C393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35-419F-A617-D0D860C3933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45292</c:v>
                </c:pt>
                <c:pt idx="1">
                  <c:v>45658</c:v>
                </c:pt>
                <c:pt idx="2">
                  <c:v>46023</c:v>
                </c:pt>
                <c:pt idx="3">
                  <c:v>46388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35-419F-A617-D0D860C393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7641944"/>
        <c:axId val="361650160"/>
      </c:barChart>
      <c:dateAx>
        <c:axId val="36764194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1650160"/>
        <c:crosses val="autoZero"/>
        <c:auto val="1"/>
        <c:lblOffset val="100"/>
        <c:baseTimeUnit val="years"/>
      </c:dateAx>
      <c:valAx>
        <c:axId val="36165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7641944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7E5E7-F627-4C11-8448-92CE4017E401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047EA-FD15-44D3-92C0-759F805B2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57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003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142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75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65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23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93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02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64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58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01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2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58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36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68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047EA-FD15-44D3-92C0-759F805B21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67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56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14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36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3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6463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124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301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8659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0321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746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475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0416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971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4495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5181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4355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768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6177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9894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6171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6349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1169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1613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8989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5002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9260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9186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58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869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0175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2768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246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249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2353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112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999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077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132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90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49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28110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1333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20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743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047EA-FD15-44D3-92C0-759F805B21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D8EF7-50E8-4DDB-9486-FA79A77FE5C8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35A84-D73E-4D7C-80F0-7019109A07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7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51D2A-2F3F-46A8-9E43-A03ECD97704D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80C0B-0637-4C3E-94E7-719343F5C8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6AE270-72D7-42D5-AAD4-4502DBA694A4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1AC59-CDC7-4C8E-AA97-B73C84A895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67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03313" y="2052638"/>
            <a:ext cx="8947150" cy="41957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4EC9B-D0AF-408E-97D6-DE62844A49BD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80BAB-151D-447B-8915-F5C13381F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1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8FA4F-1C44-4700-AC01-4EE12EF9DE85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>
              <a:defRPr/>
            </a:pPr>
            <a:fld id="{DAC07CFC-2AC2-403F-AECE-626E9C3E9A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8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CB992-1BD4-4EC3-92A0-45FF254CEC9C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CFB54-F33B-40C4-9C09-A3F4345AFF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8C4598-34DE-45AA-9A4B-375EEC7DDF0C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9890D-2DD0-4ED5-91C0-F641DCB542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8623E3-5CA7-4ADE-8A95-9F36B89962AD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B5F1F-0CC6-4474-A4C5-6FED2A35B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9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DCEAF-C1FB-4250-ABD3-BE31A571D143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5B0AD-6152-4D6D-9F69-8A9143F648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7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D9870D-9847-4462-8822-B503B3606E87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918D6-9613-46E3-96B2-EF07A0EADC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5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112EE-89C6-4D3E-A3B0-7A3479E9C18A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9ACF3-58B3-4A8C-A47B-60F70A07B8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8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19261-C777-40A9-AA52-9F6F03303563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8C552-D4EF-4A8D-9AF0-34AE1452B2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6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02FA11-8DFC-42E5-A83D-5D77993D4838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1F77F-C5D4-4483-9E69-876219DB95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6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83D3DF-CF0A-4E65-9A6E-6DDB4A530FF9}" type="datetimeFigureOut">
              <a:rPr lang="en-US" smtClean="0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CF5DAC-9991-452B-8DCA-1B27307F9A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2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75" r:id="rId1"/>
    <p:sldLayoutId id="2147486076" r:id="rId2"/>
    <p:sldLayoutId id="2147486077" r:id="rId3"/>
    <p:sldLayoutId id="2147486078" r:id="rId4"/>
    <p:sldLayoutId id="2147486079" r:id="rId5"/>
    <p:sldLayoutId id="2147486080" r:id="rId6"/>
    <p:sldLayoutId id="2147486081" r:id="rId7"/>
    <p:sldLayoutId id="2147486082" r:id="rId8"/>
    <p:sldLayoutId id="2147486083" r:id="rId9"/>
    <p:sldLayoutId id="2147486084" r:id="rId10"/>
    <p:sldLayoutId id="2147486085" r:id="rId11"/>
    <p:sldLayoutId id="2147486086" r:id="rId12"/>
    <p:sldLayoutId id="214748608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udget.mosreg.ru/analitika/ispolnenie-byudjeta-subekta/otdelnye-parametry-byudzheta-municipalnyx-obrazovanij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osstat.gov.ru/compendium/document/1328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>
          <a:xfrm>
            <a:off x="4478887" y="10149839"/>
            <a:ext cx="4980945" cy="4571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</a:rPr>
            </a:br>
            <a:r>
              <a:rPr lang="ru-RU" sz="53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Segoe Script" panose="020B0504020000000003" pitchFamily="34" charset="0"/>
              </a:rPr>
              <a:t/>
            </a:r>
            <a:br>
              <a:rPr lang="ru-RU" b="1" dirty="0">
                <a:latin typeface="Segoe Script" panose="020B0504020000000003" pitchFamily="34" charset="0"/>
              </a:rPr>
            </a:br>
            <a:r>
              <a:rPr lang="ru-RU" sz="2000" b="1" dirty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siteapi.org/K9hEmcv_mBwjrcF2gRRswkXLQBA=/0x0:1200x751/9e239cc8089d459.s2.siteapi.org/img/q3yi48osw408gko0kw0oc80cg8g8w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34" y="167013"/>
            <a:ext cx="7131855" cy="446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3583" y="4630366"/>
            <a:ext cx="111381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  решения Совета депутатов городского округа Серебряные Пруды Московской области  от 25.12.2023№146/22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городского округа Серебряные Пруды на 2024 год и на плановый период 2025 и 2026 годов»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7549" y="1"/>
            <a:ext cx="11715257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городского округа в реализации федеральных и региональных национальных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проектов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-повышение эффективности управления и распоряжения объектами муниципальной собственности городского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-учет инициативы жителей городского округа в решении вопросов местного значения и расширение применения практик инициативного бюджетирования;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-применение нормативов материально-технического обеспечения органов местного самоуправления и муниципальных казенных учреждений при планировании бюджетных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ассигнований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-принятие решений, направленных на поддержание уровня оплаты труда работников муниципальных учреждений социальной сферы в соответствии с Указом Президента Российской Федерации от 7 мая 2012 года № 597 «О мероприятиях по реализации государственной социальной политики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-повышение ответственности муниципальных учреждений за невыполнение муниципальных заданий, в том числе установление требований об обязательном возврате средств субсидии в бюджет городского округа   в случае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недостижения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объемных показателей, установленных в муниципальном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задании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-повышение качества финансового менеджмента главных администраторов бюджетных средств муниципального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-проведению взвешенной муниципальной долговой и бюджетной политики, направленной на поддержание финансовой устойчивости и сохранение умеренной долговой нагрузки на бюджет городского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-безусловное исполнение принятых расходных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обязательств.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5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5603" y="-12356"/>
            <a:ext cx="9250636" cy="59908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6705" y="1670844"/>
            <a:ext cx="10515600" cy="1500187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697837"/>
              </p:ext>
            </p:extLst>
          </p:nvPr>
        </p:nvGraphicFramePr>
        <p:xfrm>
          <a:off x="252247" y="728273"/>
          <a:ext cx="11807948" cy="534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412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2795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87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39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2671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2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89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20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486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982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28234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2023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исполнение за 2023год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факту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ожидаемому исполнению за 2023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плану на 2024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плану на 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686 873,37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2 362 260,19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2 293 932,08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512 630,53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727 496,01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146 444,76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05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2 507803,49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2 564 732,31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2 485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844,67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2 512630,53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708 158,01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88,04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107 182,76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104,37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605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профицит(+)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+179 069,89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-202 472,12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-191 912,59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+19 338,00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+39 262,00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637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муниципального долга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58 600,0</a:t>
                      </a:r>
                    </a:p>
                  </a:txBody>
                  <a:tcPr marL="91441" marR="91441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58 600,00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58 600,00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58 600,00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39 262,00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67,00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0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9311" y="267849"/>
            <a:ext cx="9135894" cy="35472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54222784"/>
              </p:ext>
            </p:extLst>
          </p:nvPr>
        </p:nvGraphicFramePr>
        <p:xfrm>
          <a:off x="194552" y="267848"/>
          <a:ext cx="11031167" cy="6201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325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" y="0"/>
            <a:ext cx="10777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и межбюджетных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631099"/>
              </p:ext>
            </p:extLst>
          </p:nvPr>
        </p:nvGraphicFramePr>
        <p:xfrm>
          <a:off x="447471" y="599829"/>
          <a:ext cx="11215993" cy="5950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9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8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18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299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89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72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доходного источника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2022г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на                     2023г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плановый период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6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669 990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606 100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675 227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731 582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769 711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9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 доходы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том числе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621 339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548 647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627 353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689 105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726 995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455 239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416 513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477 475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525 868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551 832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1186105"/>
                  </a:ext>
                </a:extLst>
              </a:tr>
              <a:tr h="1972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налог на доходы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455 239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416 513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477 475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525 868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551 832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3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39 764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48 071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1637996"/>
                  </a:ext>
                </a:extLst>
              </a:tr>
              <a:tr h="186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акцизы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39 764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43 434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48 071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7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30 675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35 786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40 583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0666508"/>
                  </a:ext>
                </a:extLst>
              </a:tr>
              <a:tr h="216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-упрощенная система налогообложения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24 495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-единый налог на вмененный доход для отдельных видов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61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-единый сельскохозяйственный налог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4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-налог, взимаемый в связи с применением патентной системы налогообложения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3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-налог, взимаемый с применением специального налогового режима «АУСН»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4037522"/>
                  </a:ext>
                </a:extLst>
              </a:tr>
              <a:tr h="27983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60 445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66 288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76 721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317374"/>
                  </a:ext>
                </a:extLst>
              </a:tr>
              <a:tr h="20972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16  585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5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земельный налог с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312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земельный налог с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6391744"/>
                  </a:ext>
                </a:extLst>
              </a:tr>
              <a:tr h="2691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4866585"/>
                  </a:ext>
                </a:extLst>
              </a:tr>
              <a:tr h="3631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-государственная пошлина по делам, рассматриваемым в судах общей юрисдикции, мировыми судьями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2701972"/>
                  </a:ext>
                </a:extLst>
              </a:tr>
              <a:tr h="540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-государственная пошлина за государственную регистрацию, а также за совершение прочих юридически значимых действий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91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27376"/>
              </p:ext>
            </p:extLst>
          </p:nvPr>
        </p:nvGraphicFramePr>
        <p:xfrm>
          <a:off x="635000" y="347575"/>
          <a:ext cx="11125740" cy="5974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87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6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24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40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45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89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850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доходного источника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2022г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2023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плановый период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372663"/>
                  </a:ext>
                </a:extLst>
              </a:tr>
              <a:tr h="235502">
                <a:tc v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7789684"/>
                  </a:ext>
                </a:extLst>
              </a:tr>
              <a:tr h="137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8469408"/>
                  </a:ext>
                </a:extLst>
              </a:tr>
              <a:tr h="230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42 477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9755655"/>
                  </a:ext>
                </a:extLst>
              </a:tr>
              <a:tr h="521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27 998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27 965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4254955"/>
                  </a:ext>
                </a:extLst>
              </a:tr>
              <a:tr h="280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-арендная плата за земельные участки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-арендная плата за имущество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6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-прочие доходы от использования имущества (наем жилья, доходы от размещения рекламных конструкций)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1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-плата по соглашениям об установлении сервитута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7558506"/>
                  </a:ext>
                </a:extLst>
              </a:tr>
              <a:tr h="3387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-плата за негативное воздействие на окружающую среду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105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 платных услуг и компенсации затрат государства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1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6557221"/>
                  </a:ext>
                </a:extLst>
              </a:tr>
              <a:tr h="451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-Доходы от реализации имущества, находящегося в собственности городских округов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9986008"/>
                  </a:ext>
                </a:extLst>
              </a:tr>
              <a:tr h="230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-продажа земельных участков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1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-плата за увеличение площади земельных участков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0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303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568579"/>
              </p:ext>
            </p:extLst>
          </p:nvPr>
        </p:nvGraphicFramePr>
        <p:xfrm>
          <a:off x="736871" y="263297"/>
          <a:ext cx="10984959" cy="4241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7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1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48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5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08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758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882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доходного источника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2022г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2023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плановый период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1735137"/>
                  </a:ext>
                </a:extLst>
              </a:tr>
              <a:tr h="238824">
                <a:tc v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8972681"/>
                  </a:ext>
                </a:extLst>
              </a:tr>
              <a:tr h="238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0606810"/>
                  </a:ext>
                </a:extLst>
              </a:tr>
              <a:tr h="238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2 016 883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1 756 160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1 837 403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995 914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1 376 734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1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2 021 086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1 756 160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1 837 403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995 914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1 376 734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2451087"/>
                  </a:ext>
                </a:extLst>
              </a:tr>
              <a:tr h="321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1 051 878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884 339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897 272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459 091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523 692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9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547 028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449 144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514 062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130 188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443 344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83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406 400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397 037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412 673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406 635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409 698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06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бюджетной системы РФ от возврата  остатков субсидий, субвенций и иных межбюджетных трансфертов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36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-4 205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2 686 873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2 362 260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2 512 631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1 727 496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2 146 445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339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133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удельном объеме налоговых и неналоговых доходов бюджета городского округа  в расчете на душу населения в сравнении с другими муниципальными образованиями Московской области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информации: Открытый бюджет Московской области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https://budget.mosreg.ru/analitika/ispolnenie-byudjeta-subekta/otdelnye-parametry-byudzheta-municipalnyx-obrazovanij/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Статистика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E4C4DC97-753F-493B-9F3A-FA917BEBE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198100"/>
              </p:ext>
            </p:extLst>
          </p:nvPr>
        </p:nvGraphicFramePr>
        <p:xfrm>
          <a:off x="221672" y="2184400"/>
          <a:ext cx="11790220" cy="4445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082">
                  <a:extLst>
                    <a:ext uri="{9D8B030D-6E8A-4147-A177-3AD203B41FA5}">
                      <a16:colId xmlns:a16="http://schemas.microsoft.com/office/drawing/2014/main" xmlns="" val="1790870943"/>
                    </a:ext>
                  </a:extLst>
                </a:gridCol>
                <a:gridCol w="1364221">
                  <a:extLst>
                    <a:ext uri="{9D8B030D-6E8A-4147-A177-3AD203B41FA5}">
                      <a16:colId xmlns:a16="http://schemas.microsoft.com/office/drawing/2014/main" xmlns="" val="193180257"/>
                    </a:ext>
                  </a:extLst>
                </a:gridCol>
                <a:gridCol w="1278958">
                  <a:extLst>
                    <a:ext uri="{9D8B030D-6E8A-4147-A177-3AD203B41FA5}">
                      <a16:colId xmlns:a16="http://schemas.microsoft.com/office/drawing/2014/main" xmlns="" val="820569886"/>
                    </a:ext>
                  </a:extLst>
                </a:gridCol>
                <a:gridCol w="923691">
                  <a:extLst>
                    <a:ext uri="{9D8B030D-6E8A-4147-A177-3AD203B41FA5}">
                      <a16:colId xmlns:a16="http://schemas.microsoft.com/office/drawing/2014/main" xmlns="" val="204989578"/>
                    </a:ext>
                  </a:extLst>
                </a:gridCol>
                <a:gridCol w="1534748">
                  <a:extLst>
                    <a:ext uri="{9D8B030D-6E8A-4147-A177-3AD203B41FA5}">
                      <a16:colId xmlns:a16="http://schemas.microsoft.com/office/drawing/2014/main" xmlns="" val="2651154206"/>
                    </a:ext>
                  </a:extLst>
                </a:gridCol>
                <a:gridCol w="1278957">
                  <a:extLst>
                    <a:ext uri="{9D8B030D-6E8A-4147-A177-3AD203B41FA5}">
                      <a16:colId xmlns:a16="http://schemas.microsoft.com/office/drawing/2014/main" xmlns="" val="1169161328"/>
                    </a:ext>
                  </a:extLst>
                </a:gridCol>
                <a:gridCol w="1676854">
                  <a:extLst>
                    <a:ext uri="{9D8B030D-6E8A-4147-A177-3AD203B41FA5}">
                      <a16:colId xmlns:a16="http://schemas.microsoft.com/office/drawing/2014/main" xmlns="" val="3079127827"/>
                    </a:ext>
                  </a:extLst>
                </a:gridCol>
                <a:gridCol w="1199709">
                  <a:extLst>
                    <a:ext uri="{9D8B030D-6E8A-4147-A177-3AD203B41FA5}">
                      <a16:colId xmlns:a16="http://schemas.microsoft.com/office/drawing/2014/main" xmlns="" val="3314269708"/>
                    </a:ext>
                  </a:extLst>
                </a:gridCol>
              </a:tblGrid>
              <a:tr h="384071">
                <a:tc rowSpan="2"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Доходы-всего (тыс. руб.)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на 01.10.2023 (тыс. руб.)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Числен-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ность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в расчете на душу населения (рублей)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 на душу населения (рублей)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0955712"/>
                  </a:ext>
                </a:extLst>
              </a:tr>
              <a:tr h="13109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01.10.2022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01.10.2023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</a:t>
                      </a:r>
                    </a:p>
                    <a:p>
                      <a:r>
                        <a:rPr lang="ru-RU" sz="1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мика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8660764"/>
                  </a:ext>
                </a:extLst>
              </a:tr>
              <a:tr h="38407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746 395 390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872 451 170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783 661 790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7 690 863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101 895 170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113 439 957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8609244"/>
                  </a:ext>
                </a:extLst>
              </a:tr>
              <a:tr h="38407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Зарайск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2 104 800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2 420 040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705 170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66 241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1430361"/>
                  </a:ext>
                </a:extLst>
              </a:tr>
              <a:tr h="38407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Кашира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2 388 160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2 378 190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1 396 400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66 371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629040"/>
                  </a:ext>
                </a:extLst>
              </a:tr>
              <a:tr h="38407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Коломна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10 743 140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12 033 410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5 667 630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214 925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55 989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7810645"/>
                  </a:ext>
                </a:extLst>
              </a:tr>
              <a:tr h="38407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Луховицы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3 014 530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3 076 590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1 543 830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5871134"/>
                  </a:ext>
                </a:extLst>
              </a:tr>
              <a:tr h="44438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Серебряные Пруды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1 829 400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1 662 630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444 870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70 826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8097415"/>
                  </a:ext>
                </a:extLst>
              </a:tr>
              <a:tr h="38614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 Шаховская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1 888 950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1 773 700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805 090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59 721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953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9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563" y="185351"/>
            <a:ext cx="11553568" cy="6186309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налоговых расходов, в связи с предоставлением налоговых льгот 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проекта бюджета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Серебряные Пруды на 2024 год и плановый период 2025-2026 годов учтены результаты оценки эффективности налоговых расходов за 2022 год.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налоговых расходов, анализ объемов и оценки их эффективности необходим для оптимизации налоговых льгот и преференций при сохранении установленных целевых показателей муниципальных программ.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эффективности налоговых расходов за 2022 год проведена в соответствии с Постановлением от 16.03.2020 №367 (с изменениями и дополнениями) «Об утверждении Порядка формирования перечня налоговых расходов городского округа Серебряные Пруды Московской области и оценки налоговых расходов городского округа Серебряные Пруды Московской области».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оценки эффективности налоговых расходов городского округа Серебряные Пруды использовались сведения о количестве плательщиков, воспользовавшихся льготами, и суммах выпадающих доходов по каждому налоговому расходу, предоставленные Межрайонной ИФНС России № 9 по Московской области.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В соответствии с Порядком сформирован перечень налоговых расходов городского округа Серебряные Пруды, действовавших в 2022 году.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целевой категории плательщиков земельного налога и налога на имущество физических лиц определены основные виды налоговых расходов на территории городского округа Серебряные Пруды : социальные и  технические.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проведения оценки эффективности налоговых расходов осуществлялась оценка целесообразности (востребованность налоговых расходов, соответствие их целям и задачам соответствующих муниципальных программ и(или) целям социально-экономической политики) и их результативности.</a:t>
            </a: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Результаты оценки эффективности налоговых льгот утверждены Комиссией по формированию итогов оценки эффективности налоговых расходов городского округа Серебряные Пруды.  По итогам проведения оценки эффективности налоговых льгот социальные и технические налоговые расходы признаны и сохранены на 2024 год.</a:t>
            </a:r>
          </a:p>
        </p:txBody>
      </p:sp>
    </p:spTree>
    <p:extLst>
      <p:ext uri="{BB962C8B-B14F-4D97-AF65-F5344CB8AC3E}">
        <p14:creationId xmlns:p14="http://schemas.microsoft.com/office/powerpoint/2010/main" val="3260135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54" y="283"/>
            <a:ext cx="12093146" cy="119417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тыс. рублей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30733469"/>
              </p:ext>
            </p:extLst>
          </p:nvPr>
        </p:nvGraphicFramePr>
        <p:xfrm>
          <a:off x="389106" y="1125538"/>
          <a:ext cx="11619806" cy="5454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502">
                  <a:extLst>
                    <a:ext uri="{9D8B030D-6E8A-4147-A177-3AD203B41FA5}">
                      <a16:colId xmlns:a16="http://schemas.microsoft.com/office/drawing/2014/main" xmlns="" val="1306091328"/>
                    </a:ext>
                  </a:extLst>
                </a:gridCol>
                <a:gridCol w="1883856">
                  <a:extLst>
                    <a:ext uri="{9D8B030D-6E8A-4147-A177-3AD203B41FA5}">
                      <a16:colId xmlns:a16="http://schemas.microsoft.com/office/drawing/2014/main" xmlns="" val="1174413168"/>
                    </a:ext>
                  </a:extLst>
                </a:gridCol>
                <a:gridCol w="5135424">
                  <a:extLst>
                    <a:ext uri="{9D8B030D-6E8A-4147-A177-3AD203B41FA5}">
                      <a16:colId xmlns:a16="http://schemas.microsoft.com/office/drawing/2014/main" xmlns="" val="2581487815"/>
                    </a:ext>
                  </a:extLst>
                </a:gridCol>
                <a:gridCol w="778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3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96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70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105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Вид  налоговой льготы,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28791"/>
                  </a:ext>
                </a:extLst>
              </a:tr>
              <a:tr h="74280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2812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r>
                        <a:rPr lang="ru-RU" sz="1400" b="1" i="0" u="non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Серебряные Пруды Московской области от 24.10.2016 №853/85 «О земельном налоге»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i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2 508,4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2 508,4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2 508,4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2476154"/>
                  </a:ext>
                </a:extLst>
              </a:tr>
              <a:tr h="552812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льготы, установленные для следующих категорий налогоплательщиков-организаций ( в размере 100%):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9871088"/>
                  </a:ext>
                </a:extLst>
              </a:tr>
              <a:tr h="806987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 0,3  процента от</a:t>
                      </a:r>
                      <a:r>
                        <a:rPr lang="ru-RU" sz="1400" i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кадастровой стоимости ЗУ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 387 п. 2 НК РФ . Земельные участки общего пользования,</a:t>
                      </a:r>
                      <a:r>
                        <a:rPr lang="ru-RU" sz="1400" i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занятые  площадями, улицами, скверами, кладбищами .</a:t>
                      </a:r>
                      <a:r>
                        <a:rPr lang="ru-RU" sz="1400" i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Земельные участки, занятые муниципальным жилым фондом, за исключением ведомственного жилого фонда 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8166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  <a:p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 391 п.5 п.п.2,ст. 387 п. 2   НК  РФ.</a:t>
                      </a:r>
                      <a:r>
                        <a:rPr lang="ru-RU" sz="1400" i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Инвалиды, имеющие 1 и 2 группу инвалидности.</a:t>
                      </a:r>
                      <a:r>
                        <a:rPr lang="ru-RU" sz="1400" i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Земельные участки общего пользования, занятые площадями, улицами, проездами, автомобильными дорогами, скверами, парками, пляжами, городскими кладбищами, лесами, водными объектами и другими объектами, за исключением земельных участков, принадлежащих организациям и физическим лицам на праве собственности, праве постоянного (бессрочного) пользования или праве пожизненного наследуемого владения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447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968" y="-172995"/>
            <a:ext cx="10138032" cy="154459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тыс. рублей </a:t>
            </a: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20283370"/>
              </p:ext>
            </p:extLst>
          </p:nvPr>
        </p:nvGraphicFramePr>
        <p:xfrm>
          <a:off x="185351" y="889685"/>
          <a:ext cx="11803450" cy="5614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851">
                  <a:extLst>
                    <a:ext uri="{9D8B030D-6E8A-4147-A177-3AD203B41FA5}">
                      <a16:colId xmlns:a16="http://schemas.microsoft.com/office/drawing/2014/main" xmlns="" val="1306091328"/>
                    </a:ext>
                  </a:extLst>
                </a:gridCol>
                <a:gridCol w="1892355">
                  <a:extLst>
                    <a:ext uri="{9D8B030D-6E8A-4147-A177-3AD203B41FA5}">
                      <a16:colId xmlns:a16="http://schemas.microsoft.com/office/drawing/2014/main" xmlns="" val="1174413168"/>
                    </a:ext>
                  </a:extLst>
                </a:gridCol>
                <a:gridCol w="1977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4607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121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14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61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06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79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Вид  налоговой льготы, утвержденной нормативно правовыми актами городского округа Серебряные Пруды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u="none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28791"/>
                  </a:ext>
                </a:extLst>
              </a:tr>
              <a:tr h="68115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2024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2025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2026 год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1087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 387 п. 2 НК РФ </a:t>
                      </a:r>
                    </a:p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Земельные участки общего пользования,</a:t>
                      </a:r>
                      <a:r>
                        <a:rPr lang="ru-RU" sz="1400" i="0" u="non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занятые  площадями, улицами, скверами, кладбищами 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Государственные и муниципальные учреждения Московской области, вид деятельности которых направлен на сопровождение процедуры оформления права муниципальной собственности Московской области на объекты недвижимости, включая земельные участки. 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5939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льготы, установленные для следующих категорий налогоплательщиков-физических-лиц: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8157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  <a:p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i="0" u="none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 391 п.5 п.п.4, ст.387 п. 2  НК РФ</a:t>
                      </a:r>
                    </a:p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и инвалиды Великой Отечественной войны, ветераны и инвалиды боевых действий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Герои Советского Союза, герои Российской Федерации, полные кавалеров ордена Славы-в размере 100%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02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0"/>
            <a:ext cx="8262066" cy="193040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915567"/>
              </p:ext>
            </p:extLst>
          </p:nvPr>
        </p:nvGraphicFramePr>
        <p:xfrm>
          <a:off x="377952" y="170687"/>
          <a:ext cx="11606784" cy="640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33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763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Глоссарий.      Основные понятия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0657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Бюджет- это план доходов и расходов. Каждый житель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является участником формирования этого плана, с одной стороны как налогоплательщик, наполняя доходы бюджета, а с другой — как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получатель социальных гарантий (расходная часть бюджета: здравоохранение, образование, культура, физическая культура и спорт, жилищно-коммунальное хозяйство, социальные льготы и другие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8519"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Профицитный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-превышение доходов бюджета над его расходами (в указанном случае принимается решение как их использовать, например, накапливать резервы, остатки, либо погашать долг)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8519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Дефицитный бюджет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-превышение расходов бюджета над его доходами (в указанном случае принимается решение об источниках покрытия дефицита, например, использовать имеющиеся накопления, остатки, взять в долг)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5501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процесс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664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600" y="282"/>
            <a:ext cx="9931400" cy="16018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тыс. рублей 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03031952"/>
              </p:ext>
            </p:extLst>
          </p:nvPr>
        </p:nvGraphicFramePr>
        <p:xfrm>
          <a:off x="197708" y="1248033"/>
          <a:ext cx="11751275" cy="4620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952">
                  <a:extLst>
                    <a:ext uri="{9D8B030D-6E8A-4147-A177-3AD203B41FA5}">
                      <a16:colId xmlns:a16="http://schemas.microsoft.com/office/drawing/2014/main" xmlns="" val="1306091328"/>
                    </a:ext>
                  </a:extLst>
                </a:gridCol>
                <a:gridCol w="1376717">
                  <a:extLst>
                    <a:ext uri="{9D8B030D-6E8A-4147-A177-3AD203B41FA5}">
                      <a16:colId xmlns:a16="http://schemas.microsoft.com/office/drawing/2014/main" xmlns="" val="1174413168"/>
                    </a:ext>
                  </a:extLst>
                </a:gridCol>
                <a:gridCol w="4645471">
                  <a:extLst>
                    <a:ext uri="{9D8B030D-6E8A-4147-A177-3AD203B41FA5}">
                      <a16:colId xmlns:a16="http://schemas.microsoft.com/office/drawing/2014/main" xmlns="" val="2581487815"/>
                    </a:ext>
                  </a:extLst>
                </a:gridCol>
                <a:gridCol w="970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6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2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68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33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444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Вид  налоговой льготы,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28791"/>
                  </a:ext>
                </a:extLst>
              </a:tr>
              <a:tr h="89232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2055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Инвалиды I и II групп инвалидности; инвалиды с детства, дети-инвалиды;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ветераны и инвалиды Великой Отечественной войны, а также ветераны и инвалиды боевых действий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в размере 100%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2055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 – в размере 100%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744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11" y="282"/>
            <a:ext cx="12080789" cy="121946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тыс. рублей </a:t>
            </a:r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79132034"/>
              </p:ext>
            </p:extLst>
          </p:nvPr>
        </p:nvGraphicFramePr>
        <p:xfrm>
          <a:off x="300038" y="926756"/>
          <a:ext cx="11760157" cy="5684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7">
                  <a:extLst>
                    <a:ext uri="{9D8B030D-6E8A-4147-A177-3AD203B41FA5}">
                      <a16:colId xmlns:a16="http://schemas.microsoft.com/office/drawing/2014/main" xmlns="" val="1306091328"/>
                    </a:ext>
                  </a:extLst>
                </a:gridCol>
                <a:gridCol w="1203987">
                  <a:extLst>
                    <a:ext uri="{9D8B030D-6E8A-4147-A177-3AD203B41FA5}">
                      <a16:colId xmlns:a16="http://schemas.microsoft.com/office/drawing/2014/main" xmlns="" val="1174413168"/>
                    </a:ext>
                  </a:extLst>
                </a:gridCol>
                <a:gridCol w="5182339">
                  <a:extLst>
                    <a:ext uri="{9D8B030D-6E8A-4147-A177-3AD203B41FA5}">
                      <a16:colId xmlns:a16="http://schemas.microsoft.com/office/drawing/2014/main" xmlns="" val="2581487815"/>
                    </a:ext>
                  </a:extLst>
                </a:gridCol>
                <a:gridCol w="967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1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75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2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76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368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Вид  налоговой льготы,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28791"/>
                  </a:ext>
                </a:extLst>
              </a:tr>
              <a:tr h="82893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8338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  <a:p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Физические лица,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 (в редакции Закона Российской Федерации от 18 июня 1992 года N№3061-1), в соответствии Федеральным законом от 26 ноября 1998 года № 175-ФЗ «О социальной защите граждан Российской Федерации, подвергшихся воздействию радиации вследствие аварии в 1957 году на производственном объединении «Маяк» и сбросов радиоактивных отходов в реку Теча» и в соответствии с </a:t>
                      </a:r>
                      <a:r>
                        <a:rPr lang="ru-RU" sz="14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Федеральным законом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10 января 2002 года № 2-ФЗ «О социальных гарантиях гражданам, подвергшимся радиационному воздействию вследствие ядерных испытаний на Семипалатинском полигоне» – в размере 100%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853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600" y="282"/>
            <a:ext cx="9931400" cy="16018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тыс. рублей </a:t>
            </a: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94117535"/>
              </p:ext>
            </p:extLst>
          </p:nvPr>
        </p:nvGraphicFramePr>
        <p:xfrm>
          <a:off x="300039" y="1346886"/>
          <a:ext cx="11726861" cy="4448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609">
                  <a:extLst>
                    <a:ext uri="{9D8B030D-6E8A-4147-A177-3AD203B41FA5}">
                      <a16:colId xmlns:a16="http://schemas.microsoft.com/office/drawing/2014/main" xmlns="" val="1306091328"/>
                    </a:ext>
                  </a:extLst>
                </a:gridCol>
                <a:gridCol w="1511052">
                  <a:extLst>
                    <a:ext uri="{9D8B030D-6E8A-4147-A177-3AD203B41FA5}">
                      <a16:colId xmlns:a16="http://schemas.microsoft.com/office/drawing/2014/main" xmlns="" val="1174413168"/>
                    </a:ext>
                  </a:extLst>
                </a:gridCol>
                <a:gridCol w="4402387">
                  <a:extLst>
                    <a:ext uri="{9D8B030D-6E8A-4147-A177-3AD203B41FA5}">
                      <a16:colId xmlns:a16="http://schemas.microsoft.com/office/drawing/2014/main" xmlns="" val="2581487815"/>
                    </a:ext>
                  </a:extLst>
                </a:gridCol>
                <a:gridCol w="1112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2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51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01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51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39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Вид  налоговой льготы,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28791"/>
                  </a:ext>
                </a:extLst>
              </a:tr>
              <a:tr h="85182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8303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их работ, связанных с любыми видами ядерных установок, включая ядерное оружие и космическую технику-в размере 100%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4360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Малоимущим семьям и малоимущим одиноко проживающим гражданам, среднедушевой доход которых ниже величины прожиточного минимума, установленной в Московской области на душу населения-в размере 50 %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728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4600" y="282"/>
            <a:ext cx="9931400" cy="16018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76274808"/>
              </p:ext>
            </p:extLst>
          </p:nvPr>
        </p:nvGraphicFramePr>
        <p:xfrm>
          <a:off x="139700" y="1198605"/>
          <a:ext cx="11709400" cy="3743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099">
                  <a:extLst>
                    <a:ext uri="{9D8B030D-6E8A-4147-A177-3AD203B41FA5}">
                      <a16:colId xmlns:a16="http://schemas.microsoft.com/office/drawing/2014/main" xmlns="" val="1306091328"/>
                    </a:ext>
                  </a:extLst>
                </a:gridCol>
                <a:gridCol w="1559698">
                  <a:extLst>
                    <a:ext uri="{9D8B030D-6E8A-4147-A177-3AD203B41FA5}">
                      <a16:colId xmlns:a16="http://schemas.microsoft.com/office/drawing/2014/main" xmlns="" val="1174413168"/>
                    </a:ext>
                  </a:extLst>
                </a:gridCol>
                <a:gridCol w="4447403">
                  <a:extLst>
                    <a:ext uri="{9D8B030D-6E8A-4147-A177-3AD203B41FA5}">
                      <a16:colId xmlns:a16="http://schemas.microsoft.com/office/drawing/2014/main" xmlns="" val="258148781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51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Вид  налоговой льготы,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28791"/>
                  </a:ext>
                </a:extLst>
              </a:tr>
              <a:tr h="38024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7394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Семьи, имеющих трех и более несовершеннолетних детей, среднедушевой доход которых, величины прожиточного минимума, установленной в Московской области на душу населения-в размере 50%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Пенсионерам, доход которых ниже, величины прожиточного минимума установленной в Московской области для пенсионеров-в размере 50%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6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Женщины, которым в установленном порядке присвоено почетное звание «Мать-героиня»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4654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100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-123568"/>
            <a:ext cx="11973698" cy="158166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тыс. рублей </a:t>
            </a:r>
            <a:r>
              <a:rPr lang="ru-RU" sz="18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50795521"/>
              </p:ext>
            </p:extLst>
          </p:nvPr>
        </p:nvGraphicFramePr>
        <p:xfrm>
          <a:off x="139700" y="1079877"/>
          <a:ext cx="118872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099">
                  <a:extLst>
                    <a:ext uri="{9D8B030D-6E8A-4147-A177-3AD203B41FA5}">
                      <a16:colId xmlns:a16="http://schemas.microsoft.com/office/drawing/2014/main" xmlns="" val="1306091328"/>
                    </a:ext>
                  </a:extLst>
                </a:gridCol>
                <a:gridCol w="2463176">
                  <a:extLst>
                    <a:ext uri="{9D8B030D-6E8A-4147-A177-3AD203B41FA5}">
                      <a16:colId xmlns:a16="http://schemas.microsoft.com/office/drawing/2014/main" xmlns="" val="1174413168"/>
                    </a:ext>
                  </a:extLst>
                </a:gridCol>
                <a:gridCol w="4991725">
                  <a:extLst>
                    <a:ext uri="{9D8B030D-6E8A-4147-A177-3AD203B41FA5}">
                      <a16:colId xmlns:a16="http://schemas.microsoft.com/office/drawing/2014/main" xmlns="" val="1053918088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7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7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Вид  налоговой льготы,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28791"/>
                  </a:ext>
                </a:extLst>
              </a:tr>
              <a:tr h="665721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u="none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льготы, установленные для следующих категорий налогоплательщиков-организаций </a:t>
                      </a:r>
                      <a:r>
                        <a:rPr lang="ru-RU" sz="1400" b="1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600" i="0" u="none" dirty="0" smtClean="0"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i="0" u="none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i="0" u="none" dirty="0"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967588"/>
                  </a:ext>
                </a:extLst>
              </a:tr>
              <a:tr h="1427394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Организациям-инвесторам, осуществившим капитальные вложения в объекты основных средств, в виде освобождения от уплаты земельного налога, в отношении земельного участка на котором расположен объект основных средств стоимостью не менее пятидесяти миллионов рублей, который впервые введен в эксплуатацию и принят на бухгалтерский учет- в размере 100%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u="none" dirty="0"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  <a:p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Организации, осуществляющие деятельность в области информационных технологий, разрабатывающие и реализующие разработанные ими программы для ЭВМ, базы данных на материальном носителе или в форме электронного документа по каналам связи независимо от вида договора и (или) оказывающие услуги (выполняющие работы) по разработке, адаптации, модификации программ для ЭВМ, баз данных (программных средств и информационных продуктов вычислительной техники), устанавливающие, тестирующие и сопровождающие программы для ЭВМ, базы данных-в размере 50%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0" u="none" dirty="0"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763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0"/>
            <a:ext cx="12052300" cy="124803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тыс. рублей </a:t>
            </a:r>
            <a:r>
              <a:rPr lang="ru-RU" sz="18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73990132"/>
              </p:ext>
            </p:extLst>
          </p:nvPr>
        </p:nvGraphicFramePr>
        <p:xfrm>
          <a:off x="139701" y="1050587"/>
          <a:ext cx="11883688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687">
                  <a:extLst>
                    <a:ext uri="{9D8B030D-6E8A-4147-A177-3AD203B41FA5}">
                      <a16:colId xmlns:a16="http://schemas.microsoft.com/office/drawing/2014/main" xmlns="" val="1306091328"/>
                    </a:ext>
                  </a:extLst>
                </a:gridCol>
                <a:gridCol w="1939159">
                  <a:extLst>
                    <a:ext uri="{9D8B030D-6E8A-4147-A177-3AD203B41FA5}">
                      <a16:colId xmlns:a16="http://schemas.microsoft.com/office/drawing/2014/main" xmlns="" val="1174413168"/>
                    </a:ext>
                  </a:extLst>
                </a:gridCol>
                <a:gridCol w="5658752">
                  <a:extLst>
                    <a:ext uri="{9D8B030D-6E8A-4147-A177-3AD203B41FA5}">
                      <a16:colId xmlns:a16="http://schemas.microsoft.com/office/drawing/2014/main" xmlns="" val="2581487815"/>
                    </a:ext>
                  </a:extLst>
                </a:gridCol>
                <a:gridCol w="787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14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17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02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75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25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налога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Вид  налоговой льготы, утвержденной нормативно правовыми актами городского округа Серебряные Пруды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28791"/>
                  </a:ext>
                </a:extLst>
              </a:tr>
              <a:tr h="40505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i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i="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="1" i="0" u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r>
                        <a:rPr lang="ru-RU" sz="1400" b="1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9426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льготы, установленные для следующих категорий налогоплательщиков-организаций :</a:t>
                      </a:r>
                    </a:p>
                    <a:p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Серебряные Пруды Московской области от 08.07.2022 №752/105 (с изменениями от 24.10.2022 №12/3) «О предоставлении отдельным категориям налогоплательщиков льготы по уплате земельного налога»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967588"/>
                  </a:ext>
                </a:extLst>
              </a:tr>
              <a:tr h="1504478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размерах от 0,3 до 1,5 процентов от кадастровой стоимости ЗУ от категории земель и вида разрешенного использования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 387 п. 2 НК РФ </a:t>
                      </a:r>
                    </a:p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Земельные участки общего пользования,</a:t>
                      </a:r>
                    </a:p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занятые  площадями, улицами, скверами, кладбищами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Государственные бюджетные учреждения здравоохранения Московской области в отношении земельных участков, расположенных в пределах территории городского округа Серебряные Пруды -в размере 50%</a:t>
                      </a: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6900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  <a:p>
                      <a:r>
                        <a:rPr lang="ru-RU" sz="1400" i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Серебряно-Прудского муниципального района Московской области от 09.11.2015 №619/62 (с изменениями и дополнениями) «О налоге на имущество физических лиц»</a:t>
                      </a:r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04478">
                <a:tc>
                  <a:txBody>
                    <a:bodyPr/>
                    <a:lstStyle/>
                    <a:p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льготы, установленные для следующих категорий налогоплательщиков</a:t>
                      </a:r>
                      <a:r>
                        <a:rPr lang="ru-RU" sz="1400" b="1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Один из родителей в многодетной малоимущей семье, имеющей трех и более несовершеннолетних детей, среднедушевой доход которых ниже величины прожиточного минимума, установленной в Московской области на душу населения, в отношении одного объекта налогообложения жилого назначения по выбору налогоплательщика: комната, квартира, частей квартир, индивидуальный жилой дом, частей жилого дома. </a:t>
                      </a:r>
                      <a:endParaRPr lang="ru-RU" sz="1400" b="0" i="0" u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558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188362"/>
              </p:ext>
            </p:extLst>
          </p:nvPr>
        </p:nvGraphicFramePr>
        <p:xfrm>
          <a:off x="300039" y="603114"/>
          <a:ext cx="11498296" cy="5750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39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1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9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15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39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04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39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6303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расходах бюджета в в  рамках  </a:t>
                      </a:r>
                      <a:endParaRPr lang="ru-RU" sz="2400" b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 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9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</a:t>
                      </a:r>
                      <a:r>
                        <a:rPr lang="ru-RU" sz="1600" b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 </a:t>
                      </a:r>
                    </a:p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  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</a:t>
                      </a:r>
                    </a:p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2023 год</a:t>
                      </a:r>
                    </a:p>
                  </a:txBody>
                  <a:tcPr marL="8482" marR="8482" marT="84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проекте бюджета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0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6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"Здравоохранение"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359,32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"Культура и туризм"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139 881,03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156 723,67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156 683,89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146 577,47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129 201,63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110 834,86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7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"Образование"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806 052,21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992 014,96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1 026 129,26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933 937,75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690 179,11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689 029,21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6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"Социальная защита населения"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28 978,37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13 479,60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13 296,23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14 051,40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14 160,40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14 186,40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6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"Спорт"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119 056,50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114 021,10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113 817,51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107 206,00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89 827,06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71 458,20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6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"Развитие сельского хозяйства"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2" marR="8482" marT="8482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30 309,86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55 277,92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44 316,91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2 479,43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2 559,75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2 637,67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510" y="61743"/>
            <a:ext cx="2256817" cy="16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7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781187"/>
              </p:ext>
            </p:extLst>
          </p:nvPr>
        </p:nvGraphicFramePr>
        <p:xfrm>
          <a:off x="204281" y="441435"/>
          <a:ext cx="11572560" cy="5383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18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3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1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13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399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50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99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595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"Экология и 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окружающая среда"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8 612,37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15 110,36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13 379,12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767,39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1 696,39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11 696,39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76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"Безопасность и обеспечение безопасности жизнедеятельности населения"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38 939,00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65 479,61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63 490,31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57 320,06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35 637,86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35 737,86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"Жилище"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11 700,94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5 663,00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3 290,57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6 072,00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2 024,00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762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"Развитие инженерной инфраструктуры, </a:t>
                      </a:r>
                      <a:r>
                        <a:rPr lang="ru-RU" sz="16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224 826,26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168 753,68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151 208,62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366 110,18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136 398,74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524 580,28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"Предпринимательство"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"Управление имуществом и муниципальными финансами"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300 840,88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264 544,21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250 775,38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281 579,54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87 664,59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58 289,41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224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16 695,38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34 252,59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34 887,17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13 850,53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8 326,73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8 913,16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117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43317"/>
              </p:ext>
            </p:extLst>
          </p:nvPr>
        </p:nvGraphicFramePr>
        <p:xfrm>
          <a:off x="296562" y="383058"/>
          <a:ext cx="11541211" cy="4547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6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3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35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08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629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64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77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18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"Развитие и функционирование дорожно-транспортного комплекса"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179 547,16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201 178,40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232 901,44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122 299,00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87 842,00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118 829,00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3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"Цифровое муниципальное образование"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58 854,89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46 796,70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45 359,26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36 244,19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30 257,69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35 524,19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"Архитектура и градостроительство"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4 503,30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7 535,00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6 775,06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2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"Формирование современной комфортной городской среды"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407 824,81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361 183,77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408 910,89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404 771,39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357 886,38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353 623,38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2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"Переселение граждан из аварийного жилищного фонда"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120 957,42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5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 по муниципальным программам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07" marR="5107" marT="5107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2 498 514,70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2 503 049,58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2 566 180,62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2 506 351,33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1 672 723,34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2 038 449,02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804" y="5013392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04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29061"/>
              </p:ext>
            </p:extLst>
          </p:nvPr>
        </p:nvGraphicFramePr>
        <p:xfrm>
          <a:off x="345990" y="263238"/>
          <a:ext cx="11405286" cy="5505472"/>
        </p:xfrm>
        <a:graphic>
          <a:graphicData uri="http://schemas.openxmlformats.org/drawingml/2006/table">
            <a:tbl>
              <a:tblPr/>
              <a:tblGrid>
                <a:gridCol w="3842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91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0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67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91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38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37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62373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«Здравоохранение»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92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5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Диспансеризация взрослого населения Московской области (Доля взрослого населения, прошедшего диспансеризацию, от общего числа взрослого населения)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Приоритетно-целевой, (Рейтинг-45)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застрахованного трудоспособного возраста на территории Московской области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Приоритетно-целевой, (Рейтинг-45)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процент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2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 – медикам, нуждающихся в обеспечении жильем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Отраслевой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6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0"/>
            <a:ext cx="8262066" cy="193040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863289"/>
              </p:ext>
            </p:extLst>
          </p:nvPr>
        </p:nvGraphicFramePr>
        <p:xfrm>
          <a:off x="231648" y="219455"/>
          <a:ext cx="11753088" cy="5870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19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763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Глоссарий.  Основные понятия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9151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бюджета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9151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 бюджета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9151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Межбюджетные трансферты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средства, предоставляемые одним бюджетом бюджетной системы Российской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 другому бюджету бюджетной системы Российской Федерации.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8294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Иные межбюджетные трансферты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целевые трансферты направление использования 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которых не ограничено, но получение </a:t>
                      </a:r>
                    </a:p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которых может 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связано с выполнением определенных условий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(требований)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56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835953"/>
              </p:ext>
            </p:extLst>
          </p:nvPr>
        </p:nvGraphicFramePr>
        <p:xfrm>
          <a:off x="300040" y="139671"/>
          <a:ext cx="11438880" cy="5103538"/>
        </p:xfrm>
        <a:graphic>
          <a:graphicData uri="http://schemas.openxmlformats.org/drawingml/2006/table">
            <a:tbl>
              <a:tblPr/>
              <a:tblGrid>
                <a:gridCol w="4793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2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6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88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82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21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03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61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257970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туризм»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51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97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роста числа пользователей муниципальных библиотек Московской области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10704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10706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89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организаций культуры по отношению к уровню 2017 года ( в части посещений библиотек)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16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библиотек, внедривших стандарты деятельности библиотеки нового формата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248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248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271,472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46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985891"/>
              </p:ext>
            </p:extLst>
          </p:nvPr>
        </p:nvGraphicFramePr>
        <p:xfrm>
          <a:off x="333634" y="139671"/>
          <a:ext cx="11405286" cy="5894427"/>
        </p:xfrm>
        <a:graphic>
          <a:graphicData uri="http://schemas.openxmlformats.org/drawingml/2006/table">
            <a:tbl>
              <a:tblPr/>
              <a:tblGrid>
                <a:gridCol w="6227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0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1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78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6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54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84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66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402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5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объектов культурного наследия, находящихся в собственности муниципального образования, по которым проведены работы по сохранению, в общем количестве объектов культурного наследия, находящихся в собственности муниципального образования, нуждающихся в указанных работах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Отраслевой показатель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культурного наследия, находящихся в собственности муниципальных образований, по которым в текущем году разработана проектная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6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объектов культурного наследия, находящихся в собственности муниципального образования на которые установлены информационные надписи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общего количества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посещений музеев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«Культурная среда»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2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Перевод в электронный вид музейных фондов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Отраслевой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46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202543"/>
              </p:ext>
            </p:extLst>
          </p:nvPr>
        </p:nvGraphicFramePr>
        <p:xfrm>
          <a:off x="407773" y="139671"/>
          <a:ext cx="11331146" cy="5873035"/>
        </p:xfrm>
        <a:graphic>
          <a:graphicData uri="http://schemas.openxmlformats.org/drawingml/2006/table">
            <a:tbl>
              <a:tblPr/>
              <a:tblGrid>
                <a:gridCol w="4423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9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73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44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0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80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37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402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5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посещений культурных мероприятий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271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271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271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271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4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99,26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67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 сферы культуры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5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 адресной финансовой поддержки по итогам рейтингования обучающихся учреждений дополнительного образования сферы культуры Московской области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051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092053"/>
              </p:ext>
            </p:extLst>
          </p:nvPr>
        </p:nvGraphicFramePr>
        <p:xfrm>
          <a:off x="444842" y="210065"/>
          <a:ext cx="11306433" cy="5163108"/>
        </p:xfrm>
        <a:graphic>
          <a:graphicData uri="http://schemas.openxmlformats.org/drawingml/2006/table">
            <a:tbl>
              <a:tblPr/>
              <a:tblGrid>
                <a:gridCol w="3956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2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86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6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59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82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25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7526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3697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Образование»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480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54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Доступность дошкольного образования для детей в возрасте до 3-х лет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23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45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107,1 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101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507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753566"/>
              </p:ext>
            </p:extLst>
          </p:nvPr>
        </p:nvGraphicFramePr>
        <p:xfrm>
          <a:off x="68092" y="0"/>
          <a:ext cx="11683183" cy="6582521"/>
        </p:xfrm>
        <a:graphic>
          <a:graphicData uri="http://schemas.openxmlformats.org/drawingml/2006/table">
            <a:tbl>
              <a:tblPr/>
              <a:tblGrid>
                <a:gridCol w="5583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9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61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16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33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88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16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8834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Образование»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188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85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объектов, в которых в полном объеме выполнены мероприятия по капитальному ремонту общеобразовательных организаций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08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общеобразовательных организациях, расположенных в сельской местности и малых городах, созданы и функционируют центры образования естественно-научной и технологической направленностей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02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получающих начальное  образование в гос. и муниципальных образовательных организациях, получающих бесплатное горячее питание, к общему количеству обучающихся, получающих начальное  образование в гос. и муниципальных образовательных организациях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40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выпускников текущего года, набравших 250 баллов и более по 3 предметам, к общему количеству выпускников текущего года, сдававших ЕГЭ по 3 и более предметам, процент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8,62 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8,71 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8,72 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8,62 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247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97913"/>
              </p:ext>
            </p:extLst>
          </p:nvPr>
        </p:nvGraphicFramePr>
        <p:xfrm>
          <a:off x="87549" y="32797"/>
          <a:ext cx="11994204" cy="6173450"/>
        </p:xfrm>
        <a:graphic>
          <a:graphicData uri="http://schemas.openxmlformats.org/drawingml/2006/table">
            <a:tbl>
              <a:tblPr/>
              <a:tblGrid>
                <a:gridCol w="6585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0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0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2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12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09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14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17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31672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защита населения»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95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9632">
                <a:tc>
                  <a:txBody>
                    <a:bodyPr/>
                    <a:lstStyle/>
                    <a:p>
                      <a:pPr marL="114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граждан старшего возраста, ведущих активный образ жизни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показатель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0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показатель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0009">
                <a:tc>
                  <a:txBody>
                    <a:bodyPr/>
                    <a:lstStyle/>
                    <a:p>
                      <a:pPr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E2E2E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пострадавших в результате несчастных случаев, связанных с производством со смертельным исходом (по кругу организаций муниципальной собственности)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муниципальной программы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83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СО НКО, которым оказана поддержка органами местного самоуправления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159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доступных для инвалидов и других маломобильных групп населения муниципальных объектов инфраструктуры в общем количестве муниципальных объектов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муниципальной программы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574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793161"/>
              </p:ext>
            </p:extLst>
          </p:nvPr>
        </p:nvGraphicFramePr>
        <p:xfrm>
          <a:off x="407773" y="172996"/>
          <a:ext cx="11343502" cy="5820032"/>
        </p:xfrm>
        <a:graphic>
          <a:graphicData uri="http://schemas.openxmlformats.org/drawingml/2006/table">
            <a:tbl>
              <a:tblPr/>
              <a:tblGrid>
                <a:gridCol w="3953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19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83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83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97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33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75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05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33063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Спорт»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81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482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47,8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0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56,97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56,97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56,97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56,97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56,97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057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140190"/>
              </p:ext>
            </p:extLst>
          </p:nvPr>
        </p:nvGraphicFramePr>
        <p:xfrm>
          <a:off x="420131" y="197708"/>
          <a:ext cx="11331144" cy="6244374"/>
        </p:xfrm>
        <a:graphic>
          <a:graphicData uri="http://schemas.openxmlformats.org/drawingml/2006/table">
            <a:tbl>
              <a:tblPr/>
              <a:tblGrid>
                <a:gridCol w="4324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63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97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05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77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19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57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4705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34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жителей муниципального образования, выполнивших нормативы испытаний (тестов) Всероссийского комплекса «Готов к труду 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обороне» (ГТО), в общей численности населения, принявшего участие в испытаниях (тестах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03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63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335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19234"/>
              </p:ext>
            </p:extLst>
          </p:nvPr>
        </p:nvGraphicFramePr>
        <p:xfrm>
          <a:off x="358346" y="234778"/>
          <a:ext cx="11392930" cy="5832159"/>
        </p:xfrm>
        <a:graphic>
          <a:graphicData uri="http://schemas.openxmlformats.org/drawingml/2006/table">
            <a:tbl>
              <a:tblPr/>
              <a:tblGrid>
                <a:gridCol w="44360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5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9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22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14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554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79622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хозяйства»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12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3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3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скота и птицы на убой в хозяйствах всех категорий (в живом весе)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Тысячи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33,04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33,04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33,04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33,04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3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молока в хозяйствах всех категорий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тонн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71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Объем инвестиций, привлеченных в текущем году по реализуемым инвестиционным проектам АПК, находящимся в единой автоматизированной системе мониторинга инвестиционных проектов Министерства инвестиций и инноваций МО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Миллион рублей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1116,19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613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476163"/>
              </p:ext>
            </p:extLst>
          </p:nvPr>
        </p:nvGraphicFramePr>
        <p:xfrm>
          <a:off x="358346" y="234778"/>
          <a:ext cx="11392930" cy="6067244"/>
        </p:xfrm>
        <a:graphic>
          <a:graphicData uri="http://schemas.openxmlformats.org/drawingml/2006/table">
            <a:tbl>
              <a:tblPr/>
              <a:tblGrid>
                <a:gridCol w="3986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5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14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9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12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53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96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27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11211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73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3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Вовлечение в оборот выбывших сельскохозяйственных угодий за счет проведения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культуртехнических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 сельскохозяйственными товаропроизводителями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гектаров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1,483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3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Площадь земельных участков, находящихся в муниципальной собственности и государственная собственность на которые не разграничена, предоставленных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сельхозтоваропроизводителям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Гектар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01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земель, обработанных от борщевика Сосновского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Гектар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204,24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286,86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215,74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215,74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215,74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715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сельских населенных пунктов, обслуживаемых по доставке продовольственных и непродовольственных товаров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87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936" y="0"/>
            <a:ext cx="8262066" cy="193040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210129"/>
              </p:ext>
            </p:extLst>
          </p:nvPr>
        </p:nvGraphicFramePr>
        <p:xfrm>
          <a:off x="304800" y="146303"/>
          <a:ext cx="11570208" cy="628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09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561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Глоссарий. Основные понятия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6588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межбюджетные трансферы, предоставляемые в целях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расходных обязательств, возникающих при выполнении полномочий Иные межбюджетные трансферты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6588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межбюджетные трансферы, предоставляемые в целях Финансового обеспечения расходных обязательств, возникающих при выполнении государственных полномочий Российской Федерации субъектов Российской Федерации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6588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межбюджетные трансферты, предоставляемые на безвозмездной и безвозвратной основе без установления направлений их использования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3665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Муниципальный долг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-обязательства, возникающие из  муниципальных заимствований, гарантий по обязательствам  третьих лиц, другие обязательства в соответствии с видами долговых обязательств, установленными Бюджетным  кодексом, принятые на себя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муниципальным образованием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293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005509"/>
              </p:ext>
            </p:extLst>
          </p:nvPr>
        </p:nvGraphicFramePr>
        <p:xfrm>
          <a:off x="296564" y="259494"/>
          <a:ext cx="11454713" cy="5463051"/>
        </p:xfrm>
        <a:graphic>
          <a:graphicData uri="http://schemas.openxmlformats.org/drawingml/2006/table">
            <a:tbl>
              <a:tblPr/>
              <a:tblGrid>
                <a:gridCol w="4008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5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90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39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0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04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46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80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74793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«Экология и окружающая среда»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69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97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экологических мероприятий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57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исследований состояния окружающей среды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157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восстановленных участков для устойчивого существования и воспроизводства рыбных запасов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Километр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9900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330062"/>
              </p:ext>
            </p:extLst>
          </p:nvPr>
        </p:nvGraphicFramePr>
        <p:xfrm>
          <a:off x="296564" y="259494"/>
          <a:ext cx="11454713" cy="5069816"/>
        </p:xfrm>
        <a:graphic>
          <a:graphicData uri="http://schemas.openxmlformats.org/drawingml/2006/table">
            <a:tbl>
              <a:tblPr/>
              <a:tblGrid>
                <a:gridCol w="4008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5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90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39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0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04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46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80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6495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03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3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водных объектов, на которых выполнены мероприятия по ликвидации последствий засорения.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3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ликвидированных несанкционированных свалок, в общем числе выявленных несанкционированных свалок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3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ликвидированных наиболее опасных объектов накопленного вреда окружающей среде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3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качество жизни которого улучшится в связи с ликвидацией и рекультивацией объектов накопленного вреда окружающей среде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310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228751"/>
              </p:ext>
            </p:extLst>
          </p:nvPr>
        </p:nvGraphicFramePr>
        <p:xfrm>
          <a:off x="300038" y="111211"/>
          <a:ext cx="11602991" cy="6451673"/>
        </p:xfrm>
        <a:graphic>
          <a:graphicData uri="http://schemas.openxmlformats.org/drawingml/2006/table">
            <a:tbl>
              <a:tblPr/>
              <a:tblGrid>
                <a:gridCol w="50044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6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38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31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37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26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55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31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65886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и обеспечение безопасности жизнедеятельности населения»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98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8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Снижение общего количества преступлений, совершенных на территории муниципального образования, не менее чем на 3 % ежегодно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41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процентах к базовому году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63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Прирост уровня безопасности людей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водных объектах, расположенных</a:t>
                      </a:r>
                      <a:b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территории Московской 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Отраслевой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72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993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530654"/>
              </p:ext>
            </p:extLst>
          </p:nvPr>
        </p:nvGraphicFramePr>
        <p:xfrm>
          <a:off x="300038" y="175099"/>
          <a:ext cx="11781715" cy="6338441"/>
        </p:xfrm>
        <a:graphic>
          <a:graphicData uri="http://schemas.openxmlformats.org/drawingml/2006/table">
            <a:tbl>
              <a:tblPr/>
              <a:tblGrid>
                <a:gridCol w="5668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2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58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00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26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43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40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416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2974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 fontAlgn="b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«Жилище»</a:t>
                      </a:r>
                      <a:endParaRPr lang="ru-RU" sz="2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892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8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жилищного строительства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Кв.метр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3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(далее – ИЖС) или садового дома установленным параметрам и допустимости размещения объекта ИЖС 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53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 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92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693802"/>
              </p:ext>
            </p:extLst>
          </p:nvPr>
        </p:nvGraphicFramePr>
        <p:xfrm>
          <a:off x="345990" y="247136"/>
          <a:ext cx="11405286" cy="6515964"/>
        </p:xfrm>
        <a:graphic>
          <a:graphicData uri="http://schemas.openxmlformats.org/drawingml/2006/table">
            <a:tbl>
              <a:tblPr/>
              <a:tblGrid>
                <a:gridCol w="3991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7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2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0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2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4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06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37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03188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</a:t>
                      </a:r>
                      <a:r>
                        <a:rPr lang="ru-RU" sz="24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700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5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 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4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коммунальной инфраструктуры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27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абонентов, переведенных на поквартирное отопление , водоснабжение жилых помещений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627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социально-культурной сферы, переведенных на индивидуальное теплоснабжение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011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891061"/>
              </p:ext>
            </p:extLst>
          </p:nvPr>
        </p:nvGraphicFramePr>
        <p:xfrm>
          <a:off x="345990" y="247136"/>
          <a:ext cx="11405286" cy="6250468"/>
        </p:xfrm>
        <a:graphic>
          <a:graphicData uri="http://schemas.openxmlformats.org/drawingml/2006/table">
            <a:tbl>
              <a:tblPr/>
              <a:tblGrid>
                <a:gridCol w="3991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7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2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0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2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4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06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37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31700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5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зданий, строений, сооружений муниципальной собственности, соответствующих нормальному уровню энергетической эффективности и выше (А,В,С,</a:t>
                      </a:r>
                      <a:r>
                        <a:rPr lang="en-US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целевой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26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целевой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89,14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4248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Бережливый учет – оснащенность многоквартирных домов приборами учета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целевой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38,06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6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 с присвоенными классами </a:t>
                      </a:r>
                      <a:r>
                        <a:rPr lang="ru-RU" sz="1600" kern="1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целевой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39,69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194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621128"/>
              </p:ext>
            </p:extLst>
          </p:nvPr>
        </p:nvGraphicFramePr>
        <p:xfrm>
          <a:off x="300039" y="321013"/>
          <a:ext cx="11451237" cy="6002740"/>
        </p:xfrm>
        <a:graphic>
          <a:graphicData uri="http://schemas.openxmlformats.org/drawingml/2006/table">
            <a:tbl>
              <a:tblPr/>
              <a:tblGrid>
                <a:gridCol w="4007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4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85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37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48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01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43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77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31844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Предпринимательство»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54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8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инвестиций, привлеченных в основной капитал( без учета бюджетных  инвестиций), на душу населения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8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созданных рабочих мест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104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104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104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105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199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(индекс роста) физического объема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103,8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101.9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102.3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9600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872783"/>
              </p:ext>
            </p:extLst>
          </p:nvPr>
        </p:nvGraphicFramePr>
        <p:xfrm>
          <a:off x="284206" y="135444"/>
          <a:ext cx="11664779" cy="6277261"/>
        </p:xfrm>
        <a:graphic>
          <a:graphicData uri="http://schemas.openxmlformats.org/drawingml/2006/table">
            <a:tbl>
              <a:tblPr/>
              <a:tblGrid>
                <a:gridCol w="5239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5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3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66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9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79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02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31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73475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Monotype Corsiva" panose="03010101010201010101" pitchFamily="66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269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8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23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16,50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16,49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16,49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16,49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16,49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49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Число субъектов малого и среднего предпринимательства в расчете на 10 тыс. человек населения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259,16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253,74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253,74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253,74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253,74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649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площадью торговых объектов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Квадратные метры на 1000 жителей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1295,8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0629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259418"/>
              </p:ext>
            </p:extLst>
          </p:nvPr>
        </p:nvGraphicFramePr>
        <p:xfrm>
          <a:off x="300039" y="123569"/>
          <a:ext cx="11451237" cy="6630739"/>
        </p:xfrm>
        <a:graphic>
          <a:graphicData uri="http://schemas.openxmlformats.org/drawingml/2006/table">
            <a:tbl>
              <a:tblPr/>
              <a:tblGrid>
                <a:gridCol w="46920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9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0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55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19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20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02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90879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имуществом и муниципальными финансами»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734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09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0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2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58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1216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515876"/>
              </p:ext>
            </p:extLst>
          </p:nvPr>
        </p:nvGraphicFramePr>
        <p:xfrm>
          <a:off x="300037" y="284204"/>
          <a:ext cx="11723087" cy="5867121"/>
        </p:xfrm>
        <a:graphic>
          <a:graphicData uri="http://schemas.openxmlformats.org/drawingml/2006/table">
            <a:tbl>
              <a:tblPr/>
              <a:tblGrid>
                <a:gridCol w="4757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6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23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24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16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01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23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01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5267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526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1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Ежегодный прирост налоговых и неналоговых доходов бюджета городского округа в отчетном финансовом году к поступлениям в году, предшествующем отчетному финансовому году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МП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≥1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2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индикаторов качества управления муниципальными финансами в городском округе, соответствующих первой степени качества управления муниципальными финансами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МП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51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Отношение объема муниципального долга к годовому объему доходов бюджета  без учета безвозмездных поступлений и (или) поступлений налоговых доходов по дополнительным нормативам отчислений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МП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&lt;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1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просроченной кредиторской задолженности в расходах  бюджета городского округа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МП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43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94022" y="202208"/>
            <a:ext cx="9588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 городского округа Серебряные Пруды на 2024-2026 годы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281346"/>
              </p:ext>
            </p:extLst>
          </p:nvPr>
        </p:nvGraphicFramePr>
        <p:xfrm>
          <a:off x="417503" y="1175322"/>
          <a:ext cx="11479422" cy="5376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8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80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06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0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(на конец года)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23 475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23 296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23 230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23 167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3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 по крупным и средним организациям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 в ценах соответствующих лет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1 251,8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1 479,4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1 608,4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1 927,3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2 513,0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5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 по полному кругу организаций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1 700,19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920,60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1 537,90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1 846,20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2 001,40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510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30489"/>
              </p:ext>
            </p:extLst>
          </p:nvPr>
        </p:nvGraphicFramePr>
        <p:xfrm>
          <a:off x="210065" y="148280"/>
          <a:ext cx="11521492" cy="6082140"/>
        </p:xfrm>
        <a:graphic>
          <a:graphicData uri="http://schemas.openxmlformats.org/drawingml/2006/table">
            <a:tbl>
              <a:tblPr/>
              <a:tblGrid>
                <a:gridCol w="40656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9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90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45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50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38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79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56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78571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институтов гражданского общества, повышение эффективности местного самоуправления и реализации молодежной политики»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807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64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Информирование населения в средствах массовой информации и социальных сетях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117,94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7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молодежи, задействованной в мероприятиях по вовлечению в творческую деятельность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49,82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45,0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60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Общая численность граждан, вовлеченных центрами (сообществами, объединениями) поддержки добровольчества (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волонтерства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4556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4556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4556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4556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4556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3287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452936"/>
              </p:ext>
            </p:extLst>
          </p:nvPr>
        </p:nvGraphicFramePr>
        <p:xfrm>
          <a:off x="321275" y="345990"/>
          <a:ext cx="11430000" cy="5829190"/>
        </p:xfrm>
        <a:graphic>
          <a:graphicData uri="http://schemas.openxmlformats.org/drawingml/2006/table">
            <a:tbl>
              <a:tblPr/>
              <a:tblGrid>
                <a:gridCol w="3991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1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92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49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72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61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61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26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96575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функционирование дорожно-транспортного комплекса»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52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2021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9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организации транспортного обслуживания населения на муниципальных маршрутах регулярных перевозок по регулируемым тарифам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58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погибших в дорожно-транспортных происшествиях, человек на 100 тысяч населения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16,92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8,46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58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автомобильных дорог местного значения, соответствующих нормативным требованиям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Отраслевой показатель (показатель МП)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49925">
                <a:tc>
                  <a:txBody>
                    <a:bodyPr/>
                    <a:lstStyle/>
                    <a:p>
                      <a:pPr indent="762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созданного парковочного пространства на улично-дорожной сети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Отраслевой показатель (показатель МП)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7972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877155"/>
              </p:ext>
            </p:extLst>
          </p:nvPr>
        </p:nvGraphicFramePr>
        <p:xfrm>
          <a:off x="300038" y="321018"/>
          <a:ext cx="11616344" cy="6389204"/>
        </p:xfrm>
        <a:graphic>
          <a:graphicData uri="http://schemas.openxmlformats.org/drawingml/2006/table">
            <a:tbl>
              <a:tblPr/>
              <a:tblGrid>
                <a:gridCol w="57514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98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33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72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05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35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05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97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29574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Цифровое муниципальное образование»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967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74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НПА  Московской области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5415" algn="ctr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29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87,8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83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Образовательные организации оснащены (обновили) компьютерным, мультимедийным, презентационным оборудованием и программным обеспечением 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14,29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97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обеспечены материально- технической базой для внедрения цифровой образовательной среды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5125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644120"/>
              </p:ext>
            </p:extLst>
          </p:nvPr>
        </p:nvGraphicFramePr>
        <p:xfrm>
          <a:off x="345990" y="135925"/>
          <a:ext cx="11405286" cy="6080246"/>
        </p:xfrm>
        <a:graphic>
          <a:graphicData uri="http://schemas.openxmlformats.org/drawingml/2006/table">
            <a:tbl>
              <a:tblPr/>
              <a:tblGrid>
                <a:gridCol w="3991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7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2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0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2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4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06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37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31700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5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муниципальных (государственных) услуг, предоставленных без нарушения регламентного срока при оказании услуг в электронном виде на региональном портале государственных услуг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14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Быстро/качественно решаем - Доля сообщений, отправленных на портал «</a:t>
                      </a:r>
                      <a:r>
                        <a:rPr lang="ru-RU" sz="1600" dirty="0" err="1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Добродел</a:t>
                      </a: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пользователями с подтвержденной учётной записью ЕСИА, которые имеют признак повторной отправки, повторного переноса сроков решения, нарушения срока предоставления ответа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27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Приоритетный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45415" algn="ctr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3733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89326"/>
              </p:ext>
            </p:extLst>
          </p:nvPr>
        </p:nvGraphicFramePr>
        <p:xfrm>
          <a:off x="383058" y="333631"/>
          <a:ext cx="11368218" cy="4114842"/>
        </p:xfrm>
        <a:graphic>
          <a:graphicData uri="http://schemas.openxmlformats.org/drawingml/2006/table">
            <a:tbl>
              <a:tblPr/>
              <a:tblGrid>
                <a:gridCol w="4188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82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14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83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97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33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75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805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95369">
                <a:tc gridSpan="8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целевые показатели муниципальной программы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Архитектура и градостроительство»</a:t>
                      </a:r>
                      <a:endParaRPr lang="en-US" sz="2400" b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35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7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актуальными документами территориального планирования и градостроительного зонирования городского округа Московской области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7686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93773" y="-442913"/>
            <a:ext cx="18522777" cy="1579037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983435"/>
              </p:ext>
            </p:extLst>
          </p:nvPr>
        </p:nvGraphicFramePr>
        <p:xfrm>
          <a:off x="300037" y="817124"/>
          <a:ext cx="11676009" cy="528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5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6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4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5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63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289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меры социальной поддержки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граждан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996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родительской платы за присмотр и уход за детьми, осваивающими образовательные программы дошкольного образования  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 Совета депутатов от 14.04.2022г. №726/100 "Об утверждении Порядка обращения за компенсацией родительской платы за присмотр и уход за детьми, осваивающими образовательные программы дошкольного образования в муниципальных учреждениях) 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2 162 рублей на 1 получателя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(законный представитель) ребенка (детей), посещающего(их) образовательную организацию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5 390,00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5 390,00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2215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16691"/>
              </p:ext>
            </p:extLst>
          </p:nvPr>
        </p:nvGraphicFramePr>
        <p:xfrm>
          <a:off x="272375" y="495754"/>
          <a:ext cx="11787820" cy="593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9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5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14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91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4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90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33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меры социальной поддержки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Категория граждан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получателей, чел.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7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дотации на питание обучающихся (завтраки, обеды, полдники)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 Совета депутатов от 05.08.2019 №242/42 «Об утверждении категорий получателей дотации на питание. Об утверждении Положения о предоставлении дотации на питание и Порядка предоставления денежной компенсации вместо дотации на питание») 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 1-4 классы-82,03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 5-11 классы-97,10 руб.</a:t>
                      </a:r>
                    </a:p>
                    <a:p>
                      <a:pPr algn="ctr" fontAlgn="ctr"/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многодетных, сирот, детей военнослужащих: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 1-4 классы-133,05 руб.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 5-11 классы-145,10 руб.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 1-4 классы-46,00 руб.</a:t>
                      </a:r>
                    </a:p>
                    <a:p>
                      <a:pPr algn="ctr" fontAlgn="ctr"/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малообеспеченных: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 1-4 классы-133,05 руб.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 5-11 классы-145,10 руб.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из малообеспеченных семей; дети из многодетных семей; обучающиеся с ограниченными возможностями здоровья; дети-инвалиды; обучающиеся 1-х-11-х классов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20 067,00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11 766,55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537,22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7773" y="3"/>
            <a:ext cx="11652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41772013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546165"/>
              </p:ext>
            </p:extLst>
          </p:nvPr>
        </p:nvGraphicFramePr>
        <p:xfrm>
          <a:off x="444842" y="654908"/>
          <a:ext cx="11640065" cy="6042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5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6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51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97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429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04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43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меры социальной поддержки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граждан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 (человек)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2024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2026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8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Именная стипендия главы городского округа  для детей и подростков, проявивших выдающиеся способности в области науки, спорта и молодежной политике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(Распоряжение Администрации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Серебряные Пруды Московской области от 19.12.2022 №969-р «О присуждении именной стипендии главы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Серебряные Пруды Московской области для детей и подростков, проявивших выдающиеся способности в области науки, спорта и молодежной политике»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рублей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 получателя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и подростки, проявившие выдающиеся способности в области науки, спорта и молодежной политике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60711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с учетом интересов целевых групп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1825510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95303"/>
              </p:ext>
            </p:extLst>
          </p:nvPr>
        </p:nvGraphicFramePr>
        <p:xfrm>
          <a:off x="296562" y="902043"/>
          <a:ext cx="11562065" cy="5410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9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2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64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70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61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99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016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меры социальной поддержки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Категория граждан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получателей, человек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 год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8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жилых помещений 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соответствии с Федеральным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Законом от 21.12.1996 №159-ФЗ «О дополнительных гарантиях по социальной поддержке детей-сирот и детей, оставшихся без попечения родителей»)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2млн. 024 тыс. рублей на 1 получателя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Дети-сироты и дети, оставшиеся без попечения родителей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чел в </a:t>
                      </a: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году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чел. 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6 072,00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926757" y="135925"/>
            <a:ext cx="14519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с учетом  интересов целевых групп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26510350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773" y="365125"/>
            <a:ext cx="10946027" cy="1364821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городского округа  в 2024-2026 годах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r>
              <a:rPr lang="ru-RU" altLang="ru-RU" sz="2400" dirty="0">
                <a:latin typeface="Monotype Corsiva" panose="03010101010201010101" pitchFamily="66" charset="0"/>
              </a:rPr>
              <a:t/>
            </a:r>
            <a:br>
              <a:rPr lang="ru-RU" altLang="ru-RU" sz="2400" dirty="0">
                <a:latin typeface="Monotype Corsiva" panose="03010101010201010101" pitchFamily="66" charset="0"/>
              </a:rPr>
            </a:br>
            <a:endParaRPr lang="ru-RU" sz="2400" dirty="0"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137119"/>
              </p:ext>
            </p:extLst>
          </p:nvPr>
        </p:nvGraphicFramePr>
        <p:xfrm>
          <a:off x="197708" y="1322173"/>
          <a:ext cx="11887200" cy="422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5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48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85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68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73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6319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44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2281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дошкольного отделения МБОУ «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Клемовская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средняя общеобразовательная школа»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обл.,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Серебряные Пруды, ул.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Центральный, д.4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2024 года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191 279,83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дошкольного отделения 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(Детский сад №5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Журавушка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воспитанноков-149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«Образование» -</a:t>
                      </a: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объектов, в которых в полном объеме выполнены мероприятия по капитальному ремонту общеобразовательных организаций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0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94022" y="202208"/>
            <a:ext cx="9588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 городского округа Серебряные Пруды на 2024-2026 годы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28510"/>
              </p:ext>
            </p:extLst>
          </p:nvPr>
        </p:nvGraphicFramePr>
        <p:xfrm>
          <a:off x="407775" y="1125537"/>
          <a:ext cx="11479422" cy="5102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2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06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1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официально зарегистрированных безработных, на конец года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5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52 833,3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54 846,5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57 082,5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59 083,3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61 859,9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85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населения жильем (на конец года)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кв.метров на 1000 чел.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31,09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33,53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34,08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35,57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8699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416" y="-494270"/>
            <a:ext cx="12072552" cy="2199502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</a:t>
            </a: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округа  в 2024-2026 годах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74250"/>
              </p:ext>
            </p:extLst>
          </p:nvPr>
        </p:nvGraphicFramePr>
        <p:xfrm>
          <a:off x="166255" y="982493"/>
          <a:ext cx="118197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15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21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03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866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161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год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 год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трено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2026 год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Предоставление жилых помещений детям-сиротам и детям, оставшимся без попечения родителей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обл.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Серебряные Пруды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2024-декабрь 2026 гг.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6072,00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2024,00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жилыми помещениями детей-сирот-3 квартиры в 2024 году</a:t>
                      </a:r>
                      <a:r>
                        <a:rPr lang="ru-RU" sz="1400" i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1 квартира в 2026 году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Показатель </a:t>
                      </a:r>
                      <a:r>
                        <a:rPr lang="ru-RU" sz="14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«Жилище»: Доля детей-сирот и детей,  квартира в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помещениями, в отчетном году-100%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5232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8" y="-345989"/>
            <a:ext cx="11891962" cy="1794645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общественно значимых проектах, реализуемых на территории городского округа  в 2024-2026 годах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рублей)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206683"/>
              </p:ext>
            </p:extLst>
          </p:nvPr>
        </p:nvGraphicFramePr>
        <p:xfrm>
          <a:off x="164388" y="815548"/>
          <a:ext cx="11883450" cy="574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6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16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6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47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59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131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425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проекта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объекта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на 2024 год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на 2025 год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на 2026 год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реализации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1871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Строительство  очистных сооружений п. Успенский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Московская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обл.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Серебряные Пруды,  п. Успенский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2026 года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182 163,78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289 168,29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Безаварийная работа очистных сооружений, экологическое благополучие, повышение эффективности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очистки сточных вод для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2243 человек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lang="ru-RU" sz="140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lang="ru-RU" sz="140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</a:t>
                      </a:r>
                      <a:r>
                        <a:rPr lang="ru-RU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инженерной инфраструктуры, </a:t>
                      </a:r>
                      <a:r>
                        <a:rPr lang="ru-RU" sz="140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отходами"</a:t>
                      </a:r>
                      <a:r>
                        <a:rPr lang="ru-RU" sz="140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4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коммунальной инфраструктуры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5214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Строительство объектов питьевого водоснабжения на ул. Свободная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р.п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Серебряные Пруды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Серебряные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Пруды,ул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Свободная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2025 года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67665,17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50 845,55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качества воды для населения</a:t>
                      </a:r>
                    </a:p>
                    <a:p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lang="ru-RU" sz="1400" i="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</a:t>
                      </a:r>
                      <a:r>
                        <a:rPr lang="ru-RU" sz="140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программы </a:t>
                      </a:r>
                      <a:r>
                        <a:rPr lang="ru-RU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инженерной инфраструктуры, </a:t>
                      </a:r>
                      <a:r>
                        <a:rPr lang="ru-RU" sz="140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4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отходами"</a:t>
                      </a:r>
                      <a:r>
                        <a:rPr lang="ru-RU" sz="1400" i="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</a:p>
                    <a:p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677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1830" y="-308225"/>
            <a:ext cx="8661970" cy="19726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140741"/>
              </p:ext>
            </p:extLst>
          </p:nvPr>
        </p:nvGraphicFramePr>
        <p:xfrm>
          <a:off x="370703" y="1272746"/>
          <a:ext cx="11491783" cy="536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21139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10891576" cy="84734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состоянии муниципального долга городского округа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Пруды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 января 2023-2027 годов, тыс. рублей</a:t>
            </a:r>
          </a:p>
        </p:txBody>
      </p:sp>
      <p:graphicFrame>
        <p:nvGraphicFramePr>
          <p:cNvPr id="291896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091341"/>
              </p:ext>
            </p:extLst>
          </p:nvPr>
        </p:nvGraphicFramePr>
        <p:xfrm>
          <a:off x="895350" y="1376623"/>
          <a:ext cx="10771133" cy="4619854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56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2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01.01.2023 года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58 600,00- по бюджетным кредитам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984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01.01.2024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58 600,00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бюджетным кредитам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59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01.01.2025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58 600,00, в том числе: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39 262,00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бюджетным кредитам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19 338,00-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коммерческим кредитам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4824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01.01.2026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39 262,00, в том числе: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19 924,00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бюджетным кредитам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19 338,00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коммерческим кредитам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01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01.01.2027 года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5448" y="110359"/>
            <a:ext cx="614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на обслуживание  муниципального долга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917708"/>
              </p:ext>
            </p:extLst>
          </p:nvPr>
        </p:nvGraphicFramePr>
        <p:xfrm>
          <a:off x="838200" y="1825625"/>
          <a:ext cx="10500874" cy="2896099"/>
        </p:xfrm>
        <a:graphic>
          <a:graphicData uri="http://schemas.openxmlformats.org/drawingml/2006/table">
            <a:tbl>
              <a:tblPr/>
              <a:tblGrid>
                <a:gridCol w="2882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18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659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предусмотрено в бюджете 513,5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414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бюджете 2 822,3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597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бюджете 2 888,3 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6180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Заголовок 1"/>
          <p:cNvSpPr>
            <a:spLocks noGrp="1"/>
          </p:cNvSpPr>
          <p:nvPr>
            <p:ph type="title"/>
          </p:nvPr>
        </p:nvSpPr>
        <p:spPr>
          <a:xfrm>
            <a:off x="1539875" y="922338"/>
            <a:ext cx="8826500" cy="5667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городского округа Серебряные Пруды Московской области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8034" name="Прямоугольник 4"/>
          <p:cNvSpPr>
            <a:spLocks noChangeArrowheads="1"/>
          </p:cNvSpPr>
          <p:nvPr/>
        </p:nvSpPr>
        <p:spPr bwMode="auto">
          <a:xfrm>
            <a:off x="617838" y="1334530"/>
            <a:ext cx="1129407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Серебряные Пруды, ул. Первомайская, д.11, каб.35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Демченко Наталья Федоровна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-заместитель главы администрации - начальник финансового управления 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Приемные дни: каждый второй понедельник месяца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 работы финансового управления: 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с 9-00 до 18-00, обед: с 13-00 до 14-00.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Выходные: суббота, воскресенье </a:t>
            </a: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телефон:8-49667-3-12-31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sprud_fu@mail.ru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544" y="4032519"/>
            <a:ext cx="4800995" cy="2700559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B5199E-6699-4229-904A-9C3E482E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885E26B-77D3-41AE-9AC6-5F885D7FFE4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0BBE02-4EB6-40FD-ADD5-4511FA43A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81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94022" y="202208"/>
            <a:ext cx="9588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highlight>
                  <a:srgbClr val="D3D3D3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 городского округа Серебряные Пруды на 2024-2026 годы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960816"/>
              </p:ext>
            </p:extLst>
          </p:nvPr>
        </p:nvGraphicFramePr>
        <p:xfrm>
          <a:off x="407775" y="1125537"/>
          <a:ext cx="11479422" cy="4003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2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05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806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2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21" marR="55521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жилищного строительства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 м общей площади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28,39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28,26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28,32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28,36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1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по крупным и средним организациям (без организаций с численностью работающих менее 15 человек)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2 992,4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3 187,6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3 457,1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3 750,0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4 110,7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5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площадью торговых объектов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кв.метров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1000 чел.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1 304,3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1 323,2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1 336,9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1 345,5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1 353,5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41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928" y="0"/>
            <a:ext cx="11274357" cy="7193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и задачи налоговой политики на 2024-2026 годы</a:t>
            </a:r>
          </a:p>
          <a:p>
            <a:pPr marR="127000" indent="-715645" algn="just">
              <a:spcAft>
                <a:spcPts val="0"/>
              </a:spcAft>
              <a:tabLst>
                <a:tab pos="43815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доходной части бюджета осуществляется по нормативам отчислений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установленным бюджетным законодательством Российской Федерации и Московской области.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00" indent="-715645" algn="just">
              <a:spcAft>
                <a:spcPts val="0"/>
              </a:spcAft>
              <a:tabLst>
                <a:tab pos="43815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Налоговая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политика городского округа в 2024 году и плановом периоде на 2025 и 2026 годы ориентирована на сохранение и развитие собственных доходов на основе экономического роста и развития доходного потенциала с учетом консервативной оценки доходного потенциала.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00" indent="-715645" algn="just">
              <a:spcAft>
                <a:spcPts val="0"/>
              </a:spcAft>
              <a:tabLst>
                <a:tab pos="43815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Приоритетными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направлениями налоговой политики городского округа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Серебряные Пруды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Московской области являются: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00" algn="just">
              <a:spcAft>
                <a:spcPts val="0"/>
              </a:spcAft>
            </a:pPr>
            <a:r>
              <a:rPr lang="ru-RU" sz="2000" spc="-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-поддержание   сбалансированности бюджета городского округа Серебряные Пруды Московской </a:t>
            </a:r>
            <a:r>
              <a:rPr lang="ru-RU" sz="2000" spc="-1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marR="127000" algn="just">
              <a:spcAft>
                <a:spcPts val="0"/>
              </a:spcAft>
            </a:pPr>
            <a:r>
              <a:rPr lang="ru-RU" sz="2000" spc="-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spc="-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стимулирование развития малого </a:t>
            </a:r>
            <a:r>
              <a:rPr lang="ru-RU" sz="2000" spc="-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endParaRPr lang="ru-RU" sz="2000" spc="-1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00" algn="just">
              <a:spcAft>
                <a:spcPts val="0"/>
              </a:spcAft>
            </a:pPr>
            <a:r>
              <a:rPr lang="ru-RU" sz="2000" spc="-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-улучшение </a:t>
            </a:r>
            <a:r>
              <a:rPr lang="ru-RU" sz="2000" spc="-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инвестиционного климата и поддержка инновационного предпринимательства в городском округе, налоговое стимулирование инвестиционной </a:t>
            </a:r>
            <a:r>
              <a:rPr lang="ru-RU" sz="2000" spc="-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000" spc="-1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00" algn="just">
              <a:spcAft>
                <a:spcPts val="0"/>
              </a:spcAft>
            </a:pPr>
            <a:r>
              <a:rPr lang="ru-RU" sz="2000" spc="-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-осуществление межведомственного взаимодействия для </a:t>
            </a:r>
            <a:r>
              <a:rPr lang="ru-RU" sz="2000" spc="-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повышения эффективности администрирования налоговых и неналоговых платежей и погашения задолженности по этим </a:t>
            </a:r>
            <a:r>
              <a:rPr lang="ru-RU" sz="2000" spc="-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платежам</a:t>
            </a:r>
          </a:p>
          <a:p>
            <a:pPr marR="127000" algn="just">
              <a:spcAft>
                <a:spcPts val="0"/>
              </a:spcAft>
            </a:pPr>
            <a:r>
              <a:rPr lang="ru-RU" sz="2000" spc="-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-обеспечение </a:t>
            </a:r>
            <a:r>
              <a:rPr lang="ru-RU" sz="2000" spc="-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повышения эффективности использования муниципальной </a:t>
            </a:r>
            <a:r>
              <a:rPr lang="ru-RU" sz="2000" spc="-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</a:p>
          <a:p>
            <a:pPr marR="127000" algn="just">
              <a:spcAft>
                <a:spcPts val="0"/>
              </a:spcAft>
            </a:pPr>
            <a:r>
              <a:rPr lang="ru-RU" sz="2000" spc="-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-</a:t>
            </a:r>
            <a:r>
              <a:rPr lang="ru-RU" sz="2000" spc="-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причин неплатежей крупнейших недоимщиков и разработка рекомендаций по принятию мер к снижению образовавшейся </a:t>
            </a:r>
            <a:r>
              <a:rPr lang="ru-RU" sz="2000" spc="-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задолженности</a:t>
            </a:r>
          </a:p>
          <a:p>
            <a:pPr marR="127000" algn="just">
              <a:spcAft>
                <a:spcPts val="0"/>
              </a:spcAft>
            </a:pPr>
            <a:r>
              <a:rPr lang="ru-RU" sz="2000" spc="-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-проведение </a:t>
            </a:r>
            <a:r>
              <a:rPr lang="ru-RU" sz="2000" spc="-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 по снижению задолженности, в том числе признание невозможной к взысканию, по налогам и </a:t>
            </a:r>
            <a:r>
              <a:rPr lang="ru-RU" sz="2000" spc="-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сборам</a:t>
            </a:r>
          </a:p>
          <a:p>
            <a:pPr marR="127000" algn="just">
              <a:spcAft>
                <a:spcPts val="0"/>
              </a:spcAft>
            </a:pPr>
            <a:r>
              <a:rPr lang="ru-RU" sz="2000" spc="-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-осуществление </a:t>
            </a:r>
            <a:r>
              <a:rPr lang="ru-RU" sz="2000" spc="-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мониторинга законодательства Российской Федерации о налогах и сборах с целью приведения в соответствие с ним муниципальных правовых актов.</a:t>
            </a:r>
          </a:p>
          <a:p>
            <a:pPr marR="12700" indent="-546100" algn="just">
              <a:lnSpc>
                <a:spcPts val="1610"/>
              </a:lnSpc>
              <a:spcBef>
                <a:spcPts val="1500"/>
              </a:spcBef>
              <a:spcAft>
                <a:spcPts val="0"/>
              </a:spcAft>
            </a:pPr>
            <a:endParaRPr lang="ru-RU" sz="2000" spc="-1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84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485" y="642026"/>
            <a:ext cx="11342452" cy="634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Приоритеты 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бюджетной политики городского округа  </a:t>
            </a:r>
          </a:p>
          <a:p>
            <a:pPr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политика в области расходов в 2024-2026 годах будет направлена на дальнейшее развитие экономики и социальной сферы городского округа, повышение уровня и качества жизни населения, решение приоритетных для городского округа задач, обеспечение сбалансированности и устойчивости бюджетной системы городского округа, повышение эффективности бюджетных расходов.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приоритеты расходов бюджета городского округа в 2024-2026 годах определены с учетом необходимости решения  неотложных проблем экономического и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социального развития, достижения целевых показателей, обозначенных в муниципальных программах городского округа.</a:t>
            </a:r>
            <a:r>
              <a:rPr 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Основными направлениями бюджетной политики в области расходов являются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планирование бюджетных ассигнований с учетом оценки содержания муниципальных программ, соразмерив объемы их финансового обеспечения с реальными возможностями бюджета в целях определения четких приоритетов использования бюджетных средств с учетом текущей экономической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ситуации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8" y="0"/>
            <a:ext cx="3325797" cy="217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48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15971</TotalTime>
  <Words>8602</Words>
  <Application>Microsoft Office PowerPoint</Application>
  <PresentationFormat>Широкоэкранный</PresentationFormat>
  <Paragraphs>2508</Paragraphs>
  <Slides>66</Slides>
  <Notes>62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5" baseType="lpstr">
      <vt:lpstr>Aharoni</vt:lpstr>
      <vt:lpstr>Arial</vt:lpstr>
      <vt:lpstr>Calibri</vt:lpstr>
      <vt:lpstr>Calibri Light</vt:lpstr>
      <vt:lpstr>Monotype Corsiva</vt:lpstr>
      <vt:lpstr>Segoe Script</vt:lpstr>
      <vt:lpstr>Times New Roman</vt:lpstr>
      <vt:lpstr>Wingdings 3</vt:lpstr>
      <vt:lpstr>Тема Office</vt:lpstr>
      <vt:lpstr>      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бюджета, тыс. рублей</vt:lpstr>
      <vt:lpstr>Основные параметры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Информация о  налоговых льготах и ставках налогов, выпадающие доходы бюджета в связи с  предоставлением налоговых льгот, утвержденных нормативно правовыми актами городского округа  Серебряные Пруды, тыс. рублей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расходах бюджета с учетом интересов целевых групп пользователей</vt:lpstr>
      <vt:lpstr>Презентация PowerPoint</vt:lpstr>
      <vt:lpstr>Презентация PowerPoint</vt:lpstr>
      <vt:lpstr>Презентация PowerPoint</vt:lpstr>
      <vt:lpstr>Информация об общественно значимых проектах, реализуемых на территории городского округа  в 2024-2026 годах  (тыс. рублей) </vt:lpstr>
      <vt:lpstr>Информация об общественно значимых проектах, реализуемых на территории  городского округа  в 2024-2026 годах  (тыс. рублей) </vt:lpstr>
      <vt:lpstr>Информация об общественно значимых проектах, реализуемых на территории городского округа  в 2024-2026 годах  (тыс. рублей) </vt:lpstr>
      <vt:lpstr>Муниципальный долг городского округа</vt:lpstr>
      <vt:lpstr>Информация о состоянии муниципального долга городского округа  Серебряные Пруды  на 01 января 2023-2027 годов, тыс. рублей</vt:lpstr>
      <vt:lpstr>Презентация PowerPoint</vt:lpstr>
      <vt:lpstr>Финансовое управление администрации городского округа Серебряные Пруды Московской области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городского округа Серебряные Пруды на 2017 год и на плановый период 2018 и 2019 годов для граждан</dc:title>
  <dc:creator>Администратор</dc:creator>
  <cp:lastModifiedBy>Кабанова</cp:lastModifiedBy>
  <cp:revision>1186</cp:revision>
  <cp:lastPrinted>2024-01-11T08:50:01Z</cp:lastPrinted>
  <dcterms:created xsi:type="dcterms:W3CDTF">2016-12-26T11:37:29Z</dcterms:created>
  <dcterms:modified xsi:type="dcterms:W3CDTF">2024-01-15T07:56:49Z</dcterms:modified>
</cp:coreProperties>
</file>