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074" r:id="rId1"/>
    <p:sldMasterId id="2147486090" r:id="rId2"/>
  </p:sldMasterIdLst>
  <p:notesMasterIdLst>
    <p:notesMasterId r:id="rId77"/>
  </p:notesMasterIdLst>
  <p:sldIdLst>
    <p:sldId id="256" r:id="rId3"/>
    <p:sldId id="568" r:id="rId4"/>
    <p:sldId id="569" r:id="rId5"/>
    <p:sldId id="570" r:id="rId6"/>
    <p:sldId id="686" r:id="rId7"/>
    <p:sldId id="687" r:id="rId8"/>
    <p:sldId id="688" r:id="rId9"/>
    <p:sldId id="690" r:id="rId10"/>
    <p:sldId id="691" r:id="rId11"/>
    <p:sldId id="693" r:id="rId12"/>
    <p:sldId id="694" r:id="rId13"/>
    <p:sldId id="708" r:id="rId14"/>
    <p:sldId id="607" r:id="rId15"/>
    <p:sldId id="717" r:id="rId16"/>
    <p:sldId id="718" r:id="rId17"/>
    <p:sldId id="719" r:id="rId18"/>
    <p:sldId id="720" r:id="rId19"/>
    <p:sldId id="721" r:id="rId20"/>
    <p:sldId id="722" r:id="rId21"/>
    <p:sldId id="723" r:id="rId22"/>
    <p:sldId id="724" r:id="rId23"/>
    <p:sldId id="725" r:id="rId24"/>
    <p:sldId id="726" r:id="rId25"/>
    <p:sldId id="727" r:id="rId26"/>
    <p:sldId id="728" r:id="rId27"/>
    <p:sldId id="729" r:id="rId28"/>
    <p:sldId id="730" r:id="rId29"/>
    <p:sldId id="601" r:id="rId30"/>
    <p:sldId id="602" r:id="rId31"/>
    <p:sldId id="603" r:id="rId32"/>
    <p:sldId id="484" r:id="rId33"/>
    <p:sldId id="645" r:id="rId34"/>
    <p:sldId id="678" r:id="rId35"/>
    <p:sldId id="646" r:id="rId36"/>
    <p:sldId id="649" r:id="rId37"/>
    <p:sldId id="680" r:id="rId38"/>
    <p:sldId id="648" r:id="rId39"/>
    <p:sldId id="647" r:id="rId40"/>
    <p:sldId id="664" r:id="rId41"/>
    <p:sldId id="650" r:id="rId42"/>
    <p:sldId id="673" r:id="rId43"/>
    <p:sldId id="651" r:id="rId44"/>
    <p:sldId id="652" r:id="rId45"/>
    <p:sldId id="716" r:id="rId46"/>
    <p:sldId id="653" r:id="rId47"/>
    <p:sldId id="654" r:id="rId48"/>
    <p:sldId id="674" r:id="rId49"/>
    <p:sldId id="655" r:id="rId50"/>
    <p:sldId id="670" r:id="rId51"/>
    <p:sldId id="656" r:id="rId52"/>
    <p:sldId id="675" r:id="rId53"/>
    <p:sldId id="657" r:id="rId54"/>
    <p:sldId id="659" r:id="rId55"/>
    <p:sldId id="683" r:id="rId56"/>
    <p:sldId id="660" r:id="rId57"/>
    <p:sldId id="661" r:id="rId58"/>
    <p:sldId id="637" r:id="rId59"/>
    <p:sldId id="639" r:id="rId60"/>
    <p:sldId id="638" r:id="rId61"/>
    <p:sldId id="709" r:id="rId62"/>
    <p:sldId id="640" r:id="rId63"/>
    <p:sldId id="642" r:id="rId64"/>
    <p:sldId id="731" r:id="rId65"/>
    <p:sldId id="732" r:id="rId66"/>
    <p:sldId id="734" r:id="rId67"/>
    <p:sldId id="735" r:id="rId68"/>
    <p:sldId id="736" r:id="rId69"/>
    <p:sldId id="737" r:id="rId70"/>
    <p:sldId id="738" r:id="rId71"/>
    <p:sldId id="635" r:id="rId72"/>
    <p:sldId id="393" r:id="rId73"/>
    <p:sldId id="634" r:id="rId74"/>
    <p:sldId id="633" r:id="rId75"/>
    <p:sldId id="263" r:id="rId76"/>
  </p:sldIdLst>
  <p:sldSz cx="12192000" cy="6858000"/>
  <p:notesSz cx="6797675" cy="9928225"/>
  <p:defaultTextStyle>
    <a:defPPr>
      <a:defRPr lang="en-US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 autoAdjust="0"/>
    <p:restoredTop sz="91697" autoAdjust="0"/>
  </p:normalViewPr>
  <p:slideViewPr>
    <p:cSldViewPr snapToGrid="0">
      <p:cViewPr varScale="1">
        <p:scale>
          <a:sx n="107" d="100"/>
          <a:sy n="107" d="100"/>
        </p:scale>
        <p:origin x="780" y="96"/>
      </p:cViewPr>
      <p:guideLst>
        <p:guide orient="horz" pos="278"/>
        <p:guide/>
      </p:guideLst>
    </p:cSldViewPr>
  </p:slideViewPr>
  <p:outlineViewPr>
    <p:cViewPr>
      <p:scale>
        <a:sx n="33" d="100"/>
        <a:sy n="33" d="100"/>
      </p:scale>
      <p:origin x="0" y="-47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455965306457519E-2"/>
          <c:y val="2.2635555434340541E-2"/>
          <c:w val="0.93954403469354253"/>
          <c:h val="0.92862257150795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776375034979247E-3"/>
                  <c:y val="-1.7824201796626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7F8-43D5-B524-4642894A3A6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567642895240642E-17"/>
                  <c:y val="-4.52325843622505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7F8-43D5-B524-4642894A3A6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255686084011822E-3"/>
                  <c:y val="-4.11205312384095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7F8-43D5-B524-4642894A3A6E}"/>
                </c:ext>
                <c:ext xmlns:c15="http://schemas.microsoft.com/office/drawing/2012/chart" uri="{CE6537A1-D6FC-4f65-9D91-7224C49458BB}">
                  <c15:layout>
                    <c:manualLayout>
                      <c:w val="8.4717280917823171E-2"/>
                      <c:h val="4.6486760565022003E-2"/>
                    </c:manualLayout>
                  </c15:layout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F8-43D5-B524-4642894A3A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3059896.1</c:v>
                </c:pt>
                <c:pt idx="1">
                  <c:v>2655262.17</c:v>
                </c:pt>
                <c:pt idx="2">
                  <c:v>2383567.67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F8-43D5-B524-4642894A3A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120026532911964E-2"/>
                  <c:y val="7.4926863888158765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7F8-43D5-B524-4642894A3A6E}"/>
                </c:ext>
                <c:ext xmlns:c15="http://schemas.microsoft.com/office/drawing/2012/chart" uri="{CE6537A1-D6FC-4f65-9D91-7224C49458BB}">
                  <c15:layout>
                    <c:manualLayout>
                      <c:w val="6.5836556567077029E-2"/>
                      <c:h val="4.2374707441181048E-2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7F8-43D5-B524-4642894A3A6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3040558.1</c:v>
                </c:pt>
                <c:pt idx="1">
                  <c:v>2635924.17</c:v>
                </c:pt>
                <c:pt idx="2">
                  <c:v>2363643.67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7F8-43D5-B524-4642894A3A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6892207821531835E-3"/>
                  <c:y val="-0.1370262486786648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7F8-43D5-B524-4642894A3A6E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19338</c:v>
                </c:pt>
                <c:pt idx="1">
                  <c:v>19338</c:v>
                </c:pt>
                <c:pt idx="2">
                  <c:v>19924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7F8-43D5-B524-4642894A3A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7949184"/>
        <c:axId val="227949576"/>
      </c:barChart>
      <c:catAx>
        <c:axId val="2279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949576"/>
        <c:crosses val="autoZero"/>
        <c:auto val="1"/>
        <c:lblAlgn val="ctr"/>
        <c:lblOffset val="100"/>
        <c:noMultiLvlLbl val="0"/>
      </c:catAx>
      <c:valAx>
        <c:axId val="22794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94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450446126489072"/>
          <c:y val="0.73458027619240873"/>
          <c:w val="0.19736555825506763"/>
          <c:h val="0.11126519404409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70575250674309"/>
          <c:y val="5.7613721343892747E-2"/>
          <c:w val="0.49032326100366486"/>
          <c:h val="0.917242652049959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64-4A18-AF84-D530F36C42F4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64-4A18-AF84-D530F36C42F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64-4A18-AF84-D530F36C42F4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64-4A18-AF84-D530F36C42F4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64-4A18-AF84-D530F36C42F4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64-4A18-AF84-D530F36C42F4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864-4A18-AF84-D530F36C42F4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864-4A18-AF84-D530F36C42F4}"/>
              </c:ext>
            </c:extLst>
          </c:dPt>
          <c:dPt>
            <c:idx val="8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864-4A18-AF84-D530F36C42F4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864-4A18-AF84-D530F36C42F4}"/>
              </c:ext>
            </c:extLst>
          </c:dPt>
          <c:dPt>
            <c:idx val="10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864-4A18-AF84-D530F36C42F4}"/>
              </c:ext>
            </c:extLst>
          </c:dPt>
          <c:dPt>
            <c:idx val="11"/>
            <c:bubble3D val="0"/>
            <c:spPr>
              <a:solidFill>
                <a:schemeClr val="accent6"/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864-4A18-AF84-D530F36C42F4}"/>
              </c:ext>
            </c:extLst>
          </c:dPt>
          <c:dPt>
            <c:idx val="1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864-4A18-AF84-D530F36C42F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864-4A18-AF84-D530F36C42F4}"/>
              </c:ext>
            </c:extLst>
          </c:dPt>
          <c:dPt>
            <c:idx val="1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864-4A18-AF84-D530F36C42F4}"/>
              </c:ext>
            </c:extLst>
          </c:dPt>
          <c:dPt>
            <c:idx val="15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864-4A18-AF84-D530F36C42F4}"/>
              </c:ext>
            </c:extLst>
          </c:dPt>
          <c:dPt>
            <c:idx val="16"/>
            <c:bubble3D val="0"/>
            <c:spPr>
              <a:solidFill>
                <a:schemeClr val="accent5"/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864-4A18-AF84-D530F36C42F4}"/>
              </c:ext>
            </c:extLst>
          </c:dPt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64-4A18-AF84-D530F36C42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«Здравоохранение»</c:v>
                </c:pt>
                <c:pt idx="1">
                  <c:v>«Культура и туризм»</c:v>
                </c:pt>
                <c:pt idx="2">
                  <c:v>«Образование»</c:v>
                </c:pt>
                <c:pt idx="3">
                  <c:v>«Социальная защита населения»</c:v>
                </c:pt>
                <c:pt idx="4">
                  <c:v>«Спорт»</c:v>
                </c:pt>
                <c:pt idx="5">
                  <c:v>«Развитие сельского хозяйства»</c:v>
                </c:pt>
                <c:pt idx="6">
                  <c:v>«Экология и окружающая среда» </c:v>
                </c:pt>
                <c:pt idx="7">
                  <c:v>«Безопасность   и обеспечение безопасности жизнедеятельности населения»</c:v>
                </c:pt>
                <c:pt idx="8">
                  <c:v>"Переселение граждан"»</c:v>
                </c:pt>
                <c:pt idx="9">
                  <c:v>«Развитие инженерной инфраструктуры и энергоэффективности»</c:v>
                </c:pt>
                <c:pt idx="10">
                  <c:v>«Предпринимательство»</c:v>
                </c:pt>
                <c:pt idx="11">
                  <c:v>«Управление имуществом и муниципальными финансами»</c:v>
                </c:pt>
                <c:pt idx="12">
                  <c:v>«Развитие институтов гражданского общества, повышение эффективности местного самоуправления и реализации молодежной политики»</c:v>
                </c:pt>
                <c:pt idx="13">
                  <c:v>«Развитие и функционирование дорожно-транспортного комплекса» </c:v>
                </c:pt>
                <c:pt idx="14">
                  <c:v>«Цифровое муниципальное образование»  </c:v>
                </c:pt>
                <c:pt idx="15">
                  <c:v>«Архитектура и градостроительство»</c:v>
                </c:pt>
                <c:pt idx="16">
                  <c:v>   «Формирование современной комфортной городской среды»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634</c:v>
                </c:pt>
                <c:pt idx="1">
                  <c:v>177980</c:v>
                </c:pt>
                <c:pt idx="2">
                  <c:v>653098</c:v>
                </c:pt>
                <c:pt idx="3">
                  <c:v>14082</c:v>
                </c:pt>
                <c:pt idx="4">
                  <c:v>130816</c:v>
                </c:pt>
                <c:pt idx="5">
                  <c:v>7074</c:v>
                </c:pt>
                <c:pt idx="6">
                  <c:v>15945</c:v>
                </c:pt>
                <c:pt idx="7">
                  <c:v>48147</c:v>
                </c:pt>
                <c:pt idx="8">
                  <c:v>98267</c:v>
                </c:pt>
                <c:pt idx="9">
                  <c:v>858398</c:v>
                </c:pt>
                <c:pt idx="10">
                  <c:v>0</c:v>
                </c:pt>
                <c:pt idx="11">
                  <c:v>316531</c:v>
                </c:pt>
                <c:pt idx="12">
                  <c:v>10348</c:v>
                </c:pt>
                <c:pt idx="13">
                  <c:v>224587</c:v>
                </c:pt>
                <c:pt idx="14">
                  <c:v>38422</c:v>
                </c:pt>
                <c:pt idx="15">
                  <c:v>0</c:v>
                </c:pt>
                <c:pt idx="16">
                  <c:v>441069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90-4DE5-9E4F-80F6550FF8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3864-4A18-AF84-D530F36C42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3864-4A18-AF84-D530F36C42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3864-4A18-AF84-D530F36C42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3864-4A18-AF84-D530F36C42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3864-4A18-AF84-D530F36C42F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3864-4A18-AF84-D530F36C42F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3864-4A18-AF84-D530F36C42F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3864-4A18-AF84-D530F36C42F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3864-4A18-AF84-D530F36C42F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3864-4A18-AF84-D530F36C42F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3864-4A18-AF84-D530F36C42F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3864-4A18-AF84-D530F36C42F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3864-4A18-AF84-D530F36C42F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3864-4A18-AF84-D530F36C42F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3864-4A18-AF84-D530F36C42F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3864-4A18-AF84-D530F36C42F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3864-4A18-AF84-D530F36C42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«Здравоохранение»</c:v>
                </c:pt>
                <c:pt idx="1">
                  <c:v>«Культура и туризм»</c:v>
                </c:pt>
                <c:pt idx="2">
                  <c:v>«Образование»</c:v>
                </c:pt>
                <c:pt idx="3">
                  <c:v>«Социальная защита населения»</c:v>
                </c:pt>
                <c:pt idx="4">
                  <c:v>«Спорт»</c:v>
                </c:pt>
                <c:pt idx="5">
                  <c:v>«Развитие сельского хозяйства»</c:v>
                </c:pt>
                <c:pt idx="6">
                  <c:v>«Экология и окружающая среда» </c:v>
                </c:pt>
                <c:pt idx="7">
                  <c:v>«Безопасность   и обеспечение безопасности жизнедеятельности населения»</c:v>
                </c:pt>
                <c:pt idx="8">
                  <c:v>"Переселение граждан"»</c:v>
                </c:pt>
                <c:pt idx="9">
                  <c:v>«Развитие инженерной инфраструктуры и энергоэффективности»</c:v>
                </c:pt>
                <c:pt idx="10">
                  <c:v>«Предпринимательство»</c:v>
                </c:pt>
                <c:pt idx="11">
                  <c:v>«Управление имуществом и муниципальными финансами»</c:v>
                </c:pt>
                <c:pt idx="12">
                  <c:v>«Развитие институтов гражданского общества, повышение эффективности местного самоуправления и реализации молодежной политики»</c:v>
                </c:pt>
                <c:pt idx="13">
                  <c:v>«Развитие и функционирование дорожно-транспортного комплекса» </c:v>
                </c:pt>
                <c:pt idx="14">
                  <c:v>«Цифровое муниципальное образование»  </c:v>
                </c:pt>
                <c:pt idx="15">
                  <c:v>«Архитектура и градостроительство»</c:v>
                </c:pt>
                <c:pt idx="16">
                  <c:v>   «Формирование современной комфортной городской среды» 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90-4DE5-9E4F-80F6550FF8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5-3864-4A18-AF84-D530F36C42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7-3864-4A18-AF84-D530F36C42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3864-4A18-AF84-D530F36C42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3864-4A18-AF84-D530F36C42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D-3864-4A18-AF84-D530F36C42F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F-3864-4A18-AF84-D530F36C42F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3864-4A18-AF84-D530F36C42F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3-3864-4A18-AF84-D530F36C42F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5-3864-4A18-AF84-D530F36C42F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7-3864-4A18-AF84-D530F36C42F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9-3864-4A18-AF84-D530F36C42F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B-3864-4A18-AF84-D530F36C42F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D-3864-4A18-AF84-D530F36C42F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F-3864-4A18-AF84-D530F36C42F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1-3864-4A18-AF84-D530F36C42F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3-3864-4A18-AF84-D530F36C42F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5-3864-4A18-AF84-D530F36C42F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5-3864-4A18-AF84-D530F36C42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7-3864-4A18-AF84-D530F36C42F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9-3864-4A18-AF84-D530F36C42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B-3864-4A18-AF84-D530F36C42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«Здравоохранение»</c:v>
                </c:pt>
                <c:pt idx="1">
                  <c:v>«Культура и туризм»</c:v>
                </c:pt>
                <c:pt idx="2">
                  <c:v>«Образование»</c:v>
                </c:pt>
                <c:pt idx="3">
                  <c:v>«Социальная защита населения»</c:v>
                </c:pt>
                <c:pt idx="4">
                  <c:v>«Спорт»</c:v>
                </c:pt>
                <c:pt idx="5">
                  <c:v>«Развитие сельского хозяйства»</c:v>
                </c:pt>
                <c:pt idx="6">
                  <c:v>«Экология и окружающая среда» </c:v>
                </c:pt>
                <c:pt idx="7">
                  <c:v>«Безопасность   и обеспечение безопасности жизнедеятельности населения»</c:v>
                </c:pt>
                <c:pt idx="8">
                  <c:v>"Переселение граждан"»</c:v>
                </c:pt>
                <c:pt idx="9">
                  <c:v>«Развитие инженерной инфраструктуры и энергоэффективности»</c:v>
                </c:pt>
                <c:pt idx="10">
                  <c:v>«Предпринимательство»</c:v>
                </c:pt>
                <c:pt idx="11">
                  <c:v>«Управление имуществом и муниципальными финансами»</c:v>
                </c:pt>
                <c:pt idx="12">
                  <c:v>«Развитие институтов гражданского общества, повышение эффективности местного самоуправления и реализации молодежной политики»</c:v>
                </c:pt>
                <c:pt idx="13">
                  <c:v>«Развитие и функционирование дорожно-транспортного комплекса» </c:v>
                </c:pt>
                <c:pt idx="14">
                  <c:v>«Цифровое муниципальное образование»  </c:v>
                </c:pt>
                <c:pt idx="15">
                  <c:v>«Архитектура и градостроительство»</c:v>
                </c:pt>
                <c:pt idx="16">
                  <c:v>   «Формирование современной комфортной городской среды» 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90-4DE5-9E4F-80F6550FF8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7-3864-4A18-AF84-D530F36C42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9-3864-4A18-AF84-D530F36C42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B-3864-4A18-AF84-D530F36C42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D-3864-4A18-AF84-D530F36C42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6F-3864-4A18-AF84-D530F36C42F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1-3864-4A18-AF84-D530F36C42F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3-3864-4A18-AF84-D530F36C42F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5-3864-4A18-AF84-D530F36C42F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7-3864-4A18-AF84-D530F36C42F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9-3864-4A18-AF84-D530F36C42F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B-3864-4A18-AF84-D530F36C42F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D-3864-4A18-AF84-D530F36C42F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7F-3864-4A18-AF84-D530F36C42F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1-3864-4A18-AF84-D530F36C42F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3-3864-4A18-AF84-D530F36C42F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5-3864-4A18-AF84-D530F36C42F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87-3864-4A18-AF84-D530F36C42F4}"/>
              </c:ext>
            </c:extLst>
          </c:dPt>
          <c:dLbls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7-3864-4A18-AF84-D530F36C42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«Здравоохранение»</c:v>
                </c:pt>
                <c:pt idx="1">
                  <c:v>«Культура и туризм»</c:v>
                </c:pt>
                <c:pt idx="2">
                  <c:v>«Образование»</c:v>
                </c:pt>
                <c:pt idx="3">
                  <c:v>«Социальная защита населения»</c:v>
                </c:pt>
                <c:pt idx="4">
                  <c:v>«Спорт»</c:v>
                </c:pt>
                <c:pt idx="5">
                  <c:v>«Развитие сельского хозяйства»</c:v>
                </c:pt>
                <c:pt idx="6">
                  <c:v>«Экология и окружающая среда» </c:v>
                </c:pt>
                <c:pt idx="7">
                  <c:v>«Безопасность   и обеспечение безопасности жизнедеятельности населения»</c:v>
                </c:pt>
                <c:pt idx="8">
                  <c:v>"Переселение граждан"»</c:v>
                </c:pt>
                <c:pt idx="9">
                  <c:v>«Развитие инженерной инфраструктуры и энергоэффективности»</c:v>
                </c:pt>
                <c:pt idx="10">
                  <c:v>«Предпринимательство»</c:v>
                </c:pt>
                <c:pt idx="11">
                  <c:v>«Управление имуществом и муниципальными финансами»</c:v>
                </c:pt>
                <c:pt idx="12">
                  <c:v>«Развитие институтов гражданского общества, повышение эффективности местного самоуправления и реализации молодежной политики»</c:v>
                </c:pt>
                <c:pt idx="13">
                  <c:v>«Развитие и функционирование дорожно-транспортного комплекса» </c:v>
                </c:pt>
                <c:pt idx="14">
                  <c:v>«Цифровое муниципальное образование»  </c:v>
                </c:pt>
                <c:pt idx="15">
                  <c:v>«Архитектура и градостроительство»</c:v>
                </c:pt>
                <c:pt idx="16">
                  <c:v>   «Формирование современной комфортной городской среды» 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1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A5-416E-83EC-10EA12131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chemeClr val="bg2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0.49573165753474369"/>
          <c:h val="1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</a:p>
        </c:rich>
      </c:tx>
      <c:overlay val="0"/>
      <c:spPr>
        <a:solidFill>
          <a:srgbClr val="92D05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C5-4664-BAA0-F78934173E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C5-4664-BAA0-F78934173E0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C5-4664-BAA0-F78934173E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45658</c:v>
                </c:pt>
                <c:pt idx="1">
                  <c:v>46023</c:v>
                </c:pt>
                <c:pt idx="2">
                  <c:v>46388</c:v>
                </c:pt>
                <c:pt idx="3">
                  <c:v>46753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58600</c:v>
                </c:pt>
                <c:pt idx="1">
                  <c:v>39262</c:v>
                </c:pt>
                <c:pt idx="2">
                  <c:v>19924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35-419F-A617-D0D860C393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45658</c:v>
                </c:pt>
                <c:pt idx="1">
                  <c:v>46023</c:v>
                </c:pt>
                <c:pt idx="2">
                  <c:v>46388</c:v>
                </c:pt>
                <c:pt idx="3">
                  <c:v>46753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35-419F-A617-D0D860C393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45658</c:v>
                </c:pt>
                <c:pt idx="1">
                  <c:v>46023</c:v>
                </c:pt>
                <c:pt idx="2">
                  <c:v>46388</c:v>
                </c:pt>
                <c:pt idx="3">
                  <c:v>46753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35-419F-A617-D0D860C393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8150784"/>
        <c:axId val="231838096"/>
      </c:barChart>
      <c:dateAx>
        <c:axId val="47815078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838096"/>
        <c:crosses val="autoZero"/>
        <c:auto val="1"/>
        <c:lblOffset val="100"/>
        <c:baseTimeUnit val="years"/>
      </c:dateAx>
      <c:valAx>
        <c:axId val="23183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15078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7E5E7-F627-4C11-8448-92CE4017E40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047EA-FD15-44D3-92C0-759F805B2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7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003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01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142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475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165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23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93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02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64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5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58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01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20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36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68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67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63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56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14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36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5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30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37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46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124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8659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032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74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475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416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971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44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177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5181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7682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2804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9894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6171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634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1169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613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8989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500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869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9260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9186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5882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0175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2768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249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353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112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707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9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49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077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528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600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34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199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154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655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410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906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28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200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1333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550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19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4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D8EF7-50E8-4DDB-9486-FA79A77FE5C8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35A84-D73E-4D7C-80F0-7019109A07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7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51D2A-2F3F-46A8-9E43-A03ECD97704D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80C0B-0637-4C3E-94E7-719343F5C8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AE270-72D7-42D5-AAD4-4502DBA694A4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1AC59-CDC7-4C8E-AA97-B73C84A89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67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03313" y="2052638"/>
            <a:ext cx="8947150" cy="41957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EC9B-D0AF-408E-97D6-DE62844A49BD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0BAB-151D-447B-8915-F5C13381F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1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8FA4F-1C44-4700-AC01-4EE12EF9DE85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>
              <a:defRPr/>
            </a:pPr>
            <a:fld id="{DAC07CFC-2AC2-403F-AECE-626E9C3E9A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0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49FAE0-C00B-4EE9-89ED-882069FF6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D214DB-DA32-47A9-BACE-7047F9E6F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D897BB-D17D-4378-B268-44C97C28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D8EF7-50E8-4DDB-9486-FA79A77FE5C8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79E497-0D17-4C09-B250-1C628BBC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697C76-4459-4255-9A70-04B3233D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35A84-D73E-4D7C-80F0-7019109A07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0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F527C0-3AD7-491F-94F8-91A7D3F8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7DC0FD-DDBA-4D0A-9920-9DE203D1E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813833-15E3-44E6-9826-3FD9AB53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CB992-1BD4-4EC3-92A0-45FF254CEC9C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4EE5C9-32E5-4F08-BB15-EB8C93B8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66D3B4-7053-4488-9049-2880103A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CFB54-F33B-40C4-9C09-A3F4345AFF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81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1E1264-92F7-42D0-8182-AD3D037B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14F230-6EC1-482E-AECC-A4457ED8A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5787FD-103F-4600-9005-E834F2F6B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8C4598-34DE-45AA-9A4B-375EEC7DDF0C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F9FCC3-922D-4ABE-9417-69DDC3D1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2F6B9B-2609-4AAD-B569-6417E91E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9890D-2DD0-4ED5-91C0-F641DCB542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0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92C89-1BDA-4400-87F4-EE4E45D3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A3FAB0-D242-4F18-BCD0-DFDF4568D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03F182-BEFC-4F6C-9457-24BA97C46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8ACAE7-8B65-426D-9B34-E934CE80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623E3-5CA7-4ADE-8A95-9F36B89962AD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1622AF-FC5F-464E-8BA6-648DD6FE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5D78C5-0750-4B2C-8BBD-09B32E48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5F1F-0CC6-4474-A4C5-6FED2A35B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57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1ADE4F-EAF0-4FCA-8194-B8B151DD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C205B3-E2EF-422B-88E5-115E81281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0B472C7-5BEC-4E1C-A264-A53A4E40B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9D21DA9-1463-4166-9862-DF9BF1002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BBCC65A-52A8-4774-8988-F1E011F68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0720755-A799-41D0-9E8D-F3211B95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DCEAF-C1FB-4250-ABD3-BE31A571D143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3A53253-2B07-4D65-836E-CDE0FDCB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98D2C70-D49A-44D1-AE27-FF20BC3B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5B0AD-6152-4D6D-9F69-8A9143F64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67C964-C8C4-4BD7-9EB9-427975BE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44B2666-38FB-4AEC-A61E-263E3EE4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9870D-9847-4462-8822-B503B3606E87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F62277D-8CBE-4229-92BC-AAF2E61E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94AD2BE-3323-433E-AD66-22CD3B97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918D6-9613-46E3-96B2-EF07A0EAD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CB992-1BD4-4EC3-92A0-45FF254CEC9C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CFB54-F33B-40C4-9C09-A3F4345AFF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0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D66CA7D-95FC-4254-BAA3-1A84DFF9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112EE-89C6-4D3E-A3B0-7A3479E9C18A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519D92-F64B-44AB-9E64-74975324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5410A2-9D18-4FA1-B58D-B8CDF23D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9ACF3-58B3-4A8C-A47B-60F70A07B8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98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BC1925-618F-41EE-BB41-323BE530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0E1D3F-532B-441E-A0FD-458EC5F73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D032EC-22E6-4F74-93CA-5B8A1E97C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614F43-B781-4733-8CEB-5F69AC86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19261-C777-40A9-AA52-9F6F03303563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4FCB1B-3B42-49E5-A925-B12183CD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1C056C-2502-4809-88E9-E05D743B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C552-D4EF-4A8D-9AF0-34AE1452B2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6D9FFA-F3B4-488F-9FB1-747E9DE04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399B952-3DB0-45FA-AEE8-0DF77D3CE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C4AA44-0FD2-4C0A-A5A7-1AE0BACCE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22B5CB-46AE-47CF-A70B-43C2816FD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2FA11-8DFC-42E5-A83D-5D77993D4838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DE7024-14FE-437F-9889-62BA6C54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8132B9-5FD3-4995-98B0-FD5806D3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1F77F-C5D4-4483-9E69-876219DB9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45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10CCE2-1BED-4F4E-B172-A54BBBCA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EF3377-8A76-4B8A-BDF9-EB3F925CD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56913E-F238-4DA5-BA80-8C94F83F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51D2A-2F3F-46A8-9E43-A03ECD97704D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ABBA23-F031-44F9-AED4-790BBD03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9F8F03-A5B1-43DB-809C-CCF2FDED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80C0B-0637-4C3E-94E7-719343F5C8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3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E76FA95-4620-46C0-B9B1-0A37971A9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3128744-79F5-403C-AB0F-7952F0B4F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2E3195-5C41-4C7B-8092-4BB5A950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AE270-72D7-42D5-AAD4-4502DBA694A4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4558D5-764D-40D2-8479-6CD16FC2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854204-267F-41C1-9111-F5085101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1AC59-CDC7-4C8E-AA97-B73C84A89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01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03313" y="2052638"/>
            <a:ext cx="8947150" cy="41957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EC9B-D0AF-408E-97D6-DE62844A49BD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0BAB-151D-447B-8915-F5C13381F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31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8FA4F-1C44-4700-AC01-4EE12EF9DE85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>
              <a:defRPr/>
            </a:pPr>
            <a:fld id="{DAC07CFC-2AC2-403F-AECE-626E9C3E9A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3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8C4598-34DE-45AA-9A4B-375EEC7DDF0C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9890D-2DD0-4ED5-91C0-F641DCB542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623E3-5CA7-4ADE-8A95-9F36B89962AD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5F1F-0CC6-4474-A4C5-6FED2A35B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9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DCEAF-C1FB-4250-ABD3-BE31A571D143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5B0AD-6152-4D6D-9F69-8A9143F64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7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9870D-9847-4462-8822-B503B3606E87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918D6-9613-46E3-96B2-EF07A0EAD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5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112EE-89C6-4D3E-A3B0-7A3479E9C18A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9ACF3-58B3-4A8C-A47B-60F70A07B8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8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19261-C777-40A9-AA52-9F6F03303563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C552-D4EF-4A8D-9AF0-34AE1452B2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2FA11-8DFC-42E5-A83D-5D77993D4838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1F77F-C5D4-4483-9E69-876219DB9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6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83D3DF-CF0A-4E65-9A6E-6DDB4A530FF9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CF5DAC-9991-452B-8DCA-1B27307F9A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2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5" r:id="rId1"/>
    <p:sldLayoutId id="2147486076" r:id="rId2"/>
    <p:sldLayoutId id="2147486077" r:id="rId3"/>
    <p:sldLayoutId id="2147486078" r:id="rId4"/>
    <p:sldLayoutId id="2147486079" r:id="rId5"/>
    <p:sldLayoutId id="2147486080" r:id="rId6"/>
    <p:sldLayoutId id="2147486081" r:id="rId7"/>
    <p:sldLayoutId id="2147486082" r:id="rId8"/>
    <p:sldLayoutId id="2147486083" r:id="rId9"/>
    <p:sldLayoutId id="2147486084" r:id="rId10"/>
    <p:sldLayoutId id="2147486085" r:id="rId11"/>
    <p:sldLayoutId id="2147486086" r:id="rId12"/>
    <p:sldLayoutId id="214748608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2980A3-7207-4410-9941-2788EF52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B3E44E8-3E54-4DA7-AEFD-F5EC6405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7B0B96-33CD-4C57-8A5A-39C9EAACB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83D3DF-CF0A-4E65-9A6E-6DDB4A530FF9}" type="datetimeFigureOut">
              <a:rPr lang="en-US" smtClean="0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C7EF1A-E180-42D2-A5FC-B2F125C2E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24AE57-74A6-435D-9F6B-398089EF8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CF5DAC-9991-452B-8DCA-1B27307F9A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5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1" r:id="rId1"/>
    <p:sldLayoutId id="2147486092" r:id="rId2"/>
    <p:sldLayoutId id="2147486093" r:id="rId3"/>
    <p:sldLayoutId id="2147486094" r:id="rId4"/>
    <p:sldLayoutId id="2147486095" r:id="rId5"/>
    <p:sldLayoutId id="2147486096" r:id="rId6"/>
    <p:sldLayoutId id="2147486097" r:id="rId7"/>
    <p:sldLayoutId id="2147486098" r:id="rId8"/>
    <p:sldLayoutId id="2147486099" r:id="rId9"/>
    <p:sldLayoutId id="2147486100" r:id="rId10"/>
    <p:sldLayoutId id="2147486101" r:id="rId11"/>
    <p:sldLayoutId id="2147486102" r:id="rId12"/>
    <p:sldLayoutId id="214748610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mosreg.ru/analitika/ispolnenie-byudjeta-subekta/otdelnye-parametry-byudzheta-municipalnyx-obrazovanij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rosstat.gov.ru/compendium/document/1328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707136" y="6720840"/>
            <a:ext cx="11045951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Segoe Script" panose="020B0504020000000003" pitchFamily="34" charset="0"/>
              </a:rPr>
              <a:t/>
            </a:r>
            <a:br>
              <a:rPr lang="ru-RU" b="1" dirty="0">
                <a:latin typeface="Segoe Script" panose="020B0504020000000003" pitchFamily="34" charset="0"/>
              </a:rPr>
            </a:br>
            <a:r>
              <a:rPr lang="ru-RU" b="1" dirty="0">
                <a:latin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проекта решения Совета депутатов городского округа Серебряные Пруды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Серебряные Пруды на 2025 год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2026 и 2027 годов»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181" y="908050"/>
            <a:ext cx="6365859" cy="39729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159540"/>
            <a:ext cx="1117050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бюджетной политики городского округа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области расходов в 2025-2027 годах будет направлена на дальнейшее развитие экономики и социальной сферы городского округа, повышение уровня и качества жизни населения, решение приоритетных для городского округа задач, обеспечение сбалансированности и устойчивости бюджетной системы городского округа, повышение эффективности бюджетных расходов. Основные приоритеты расходов бюджета городского округа в 2025-2027 годах определены с учетом необходимости решения неотложных проблем экономического и социального развития, достижения целевых показателей, обозначенных в муниципальных программах городского округа.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Основными направлениями бюджетной политики в области расходов являются: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планирование бюджетных ассигнований с учетом оценки содержания муниципальных программ, соразмерив объемы их финансового обеспечения с реальными возможностями бюджета в целях определения четких приоритетов использования бюджетных средств с учетом текущей экономической ситуации;  </a:t>
            </a:r>
          </a:p>
          <a:p>
            <a:pPr indent="450215"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002" y="126459"/>
            <a:ext cx="3306543" cy="18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5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03" y="98854"/>
            <a:ext cx="1139292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городского округа в реализации федеральных и региональных национальных проектов;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-повышение эффективности управления и распоряжения объектами муниципальной собственности городского округа;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-обеспечение выполнения целевых показателей муниципальных программ, преемственность показателей достижения определенных целей, обозначенных в муниципальных программах, целям и задачам, обозначенным в государственных программах, для обеспечения их увязки; 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-учет инициативы жителей городского округа в решении вопросов местного значения и расширение применения практик инициативного бюджетирования;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-применение нормативов материально-технического обеспечения органов местного самоуправления и муниципальных казенных учреждений при планировании бюджетных ассигнований;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-принятие решений, направленных на поддержание уровня оплаты труда работников муниципальных учреждений социальной сферы в соответствии с Указом Президента Российской Федерации от 7 мая 2012 года № 597 «О мероприятиях по реализации государственной социальной политики»;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-повышение ответственности муниципальных учреждений за невыполнение муниципальных заданий, в том числе установление требований об обязательном возврате средств субсидии в бюджет городского округа   в случае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объемных показателей, установленных в муниципальном задании;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-повышение качества финансового менеджмента главных администраторов бюджетных средств муниципального образования.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соблюдению условий заключенных соглашений о мерах по социально-экономическому развитию и оздоровлению муниципальных финансов;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-проведению взвешенной муниципальной долговой и бюджетной политики, направленной на поддержание финансовой устойчивости и сохранение умеренной долговой нагрузки на бюджет городского округа;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-безусловное исполнение принятых расходных обязательств.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6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051" y="68095"/>
            <a:ext cx="10069748" cy="71011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Основные параметры бюджета городского округа, тыс. рублей 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657100"/>
              </p:ext>
            </p:extLst>
          </p:nvPr>
        </p:nvGraphicFramePr>
        <p:xfrm>
          <a:off x="165370" y="0"/>
          <a:ext cx="11692648" cy="667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977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22" y="-12356"/>
            <a:ext cx="10284517" cy="1551907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Серебряные Пруды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6705" y="1670844"/>
            <a:ext cx="10515600" cy="150018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52716"/>
              </p:ext>
            </p:extLst>
          </p:nvPr>
        </p:nvGraphicFramePr>
        <p:xfrm>
          <a:off x="252247" y="1847461"/>
          <a:ext cx="11807948" cy="4091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803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235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2197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22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93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23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02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63037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за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факту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ожидаемому исполнению за 2024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 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плану на 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плану на 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2 436 471,46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2 736 722,68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2 736 722,68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3 059 896,10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111.81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2 655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262,17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2 383 567,67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71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2 411 899,83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2 985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995,98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2 925 425,53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121,29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3 040 558,10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2 635 924,17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2 363 643,67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06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+ 24 571,63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-249 273,30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-188 702,85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+19 338,00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+19338,00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+19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924,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9796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муниципального долга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58 600,00 </a:t>
                      </a:r>
                    </a:p>
                  </a:txBody>
                  <a:tcPr marL="91441" marR="91441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39 262,00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19 924,00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962" y="171726"/>
            <a:ext cx="2302343" cy="15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979" y="289250"/>
            <a:ext cx="10817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и межбюджетных трансфертов за 2023-2027 годы, тыс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16918"/>
              </p:ext>
            </p:extLst>
          </p:nvPr>
        </p:nvGraphicFramePr>
        <p:xfrm>
          <a:off x="171450" y="830998"/>
          <a:ext cx="11535642" cy="5675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5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7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7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3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8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764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75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доходного источника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на                     2024г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 2024год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ru-RU" sz="14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прогноз на </a:t>
                      </a:r>
                      <a:r>
                        <a:rPr lang="ru-RU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695 750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772 731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772 731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771 112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809 771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849 063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 доходы, в том числе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632 483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718 479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718 479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703 080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740 383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779 461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налог на доходы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493 461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569 444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569 444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541 669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569 241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587 190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акцизы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-упрощенная система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-единый налог на вмененный доход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-ЕСХН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3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-налог, взим. в связи с прим. патентной системы 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71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-налог, взимаемый с применением специального налогового режима «АУСН»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037522"/>
                  </a:ext>
                </a:extLst>
              </a:tr>
              <a:tr h="5339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58 827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58 827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1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611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53834"/>
              </p:ext>
            </p:extLst>
          </p:nvPr>
        </p:nvGraphicFramePr>
        <p:xfrm>
          <a:off x="369651" y="508969"/>
          <a:ext cx="11264629" cy="5300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4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2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14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3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68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45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09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9755655"/>
                  </a:ext>
                </a:extLst>
              </a:tr>
              <a:tr h="334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-арендная плата за земельные участки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18  271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8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-арендная плата за имущество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-прочие доходы от использования имущества (наем жилья, доходы от размещения рекламных конструкций)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-плата по соглашениям об установлении сервитута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-плата за негативное воздействия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2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-доходы от оказания  платных услуг и компенсации затрат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25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-доходы от реализации имущество, находящегося в государственной и муниципальной собственности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411575"/>
                  </a:ext>
                </a:extLst>
              </a:tr>
              <a:tr h="334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-продажа земельных участков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2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-плата за увеличение площади земельных участков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8 000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8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-штрафы, санкции, возмещение ущерба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48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-прочие неналоговые доходы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250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1485"/>
              </p:ext>
            </p:extLst>
          </p:nvPr>
        </p:nvGraphicFramePr>
        <p:xfrm>
          <a:off x="690664" y="537782"/>
          <a:ext cx="11121735" cy="3757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9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8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8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05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9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15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49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8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Безвозмедные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1 740 721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1 963 992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1 963 992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2 288 784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1 845 491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1 534 505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884 339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920 929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920 929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1 102 022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795 010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739 638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582 302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582 302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800 546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633 269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445 032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413 456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413 456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325 859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325 930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60 356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996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бюджетной системы РФ от возврата  остатков субсидий, субвенций и иных межбюджетных трансфертов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-3 233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2 436 471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2 736 723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2 736 723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3 059  896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2 655 262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2 383 568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31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4645" y="489720"/>
            <a:ext cx="1219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удельном объеме налоговых и неналоговых доходов бюджета городского округа  в расчете на душу населения в сравнении с другими муниципальными образованиями Московской области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источник информации: Открытый бюджет Московской области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Times New Roman" pitchFamily="18" charset="0"/>
                <a:hlinkClick r:id="rId3"/>
              </a:rPr>
              <a:t>https://budget.mosreg.ru/analitika/ispolnenie-byudjeta-subekta/otdelnye-parametry-byudzheta-municipalnyx-obrazovanij/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Times New Roman" pitchFamily="18" charset="0"/>
                <a:hlinkClick r:id="rId4"/>
              </a:rPr>
              <a:t> Статистика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E4C4DC97-753F-493B-9F3A-FA917BEBE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453453"/>
              </p:ext>
            </p:extLst>
          </p:nvPr>
        </p:nvGraphicFramePr>
        <p:xfrm>
          <a:off x="221672" y="2184400"/>
          <a:ext cx="11812204" cy="415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577">
                  <a:extLst>
                    <a:ext uri="{9D8B030D-6E8A-4147-A177-3AD203B41FA5}">
                      <a16:colId xmlns:a16="http://schemas.microsoft.com/office/drawing/2014/main" xmlns="" val="1790870943"/>
                    </a:ext>
                  </a:extLst>
                </a:gridCol>
                <a:gridCol w="1474237">
                  <a:extLst>
                    <a:ext uri="{9D8B030D-6E8A-4147-A177-3AD203B41FA5}">
                      <a16:colId xmlns:a16="http://schemas.microsoft.com/office/drawing/2014/main" xmlns="" val="193180257"/>
                    </a:ext>
                  </a:extLst>
                </a:gridCol>
                <a:gridCol w="1370431">
                  <a:extLst>
                    <a:ext uri="{9D8B030D-6E8A-4147-A177-3AD203B41FA5}">
                      <a16:colId xmlns:a16="http://schemas.microsoft.com/office/drawing/2014/main" xmlns="" val="820569886"/>
                    </a:ext>
                  </a:extLst>
                </a:gridCol>
                <a:gridCol w="923691">
                  <a:extLst>
                    <a:ext uri="{9D8B030D-6E8A-4147-A177-3AD203B41FA5}">
                      <a16:colId xmlns:a16="http://schemas.microsoft.com/office/drawing/2014/main" xmlns="" val="204989578"/>
                    </a:ext>
                  </a:extLst>
                </a:gridCol>
                <a:gridCol w="1534748">
                  <a:extLst>
                    <a:ext uri="{9D8B030D-6E8A-4147-A177-3AD203B41FA5}">
                      <a16:colId xmlns:a16="http://schemas.microsoft.com/office/drawing/2014/main" xmlns="" val="2651154206"/>
                    </a:ext>
                  </a:extLst>
                </a:gridCol>
                <a:gridCol w="1278957">
                  <a:extLst>
                    <a:ext uri="{9D8B030D-6E8A-4147-A177-3AD203B41FA5}">
                      <a16:colId xmlns:a16="http://schemas.microsoft.com/office/drawing/2014/main" xmlns="" val="1169161328"/>
                    </a:ext>
                  </a:extLst>
                </a:gridCol>
                <a:gridCol w="1676854">
                  <a:extLst>
                    <a:ext uri="{9D8B030D-6E8A-4147-A177-3AD203B41FA5}">
                      <a16:colId xmlns:a16="http://schemas.microsoft.com/office/drawing/2014/main" xmlns="" val="3079127827"/>
                    </a:ext>
                  </a:extLst>
                </a:gridCol>
                <a:gridCol w="1199709">
                  <a:extLst>
                    <a:ext uri="{9D8B030D-6E8A-4147-A177-3AD203B41FA5}">
                      <a16:colId xmlns:a16="http://schemas.microsoft.com/office/drawing/2014/main" xmlns="" val="3314269708"/>
                    </a:ext>
                  </a:extLst>
                </a:gridCol>
              </a:tblGrid>
              <a:tr h="384071"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Доходы-всего (тыс. 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на 01.10.2024 (тыс. 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в расчете на душу населения (рублей)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 на душу населения (рублей)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0955712"/>
                  </a:ext>
                </a:extLst>
              </a:tr>
              <a:tr h="10210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01.10.2023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01.10.2024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</a:t>
                      </a:r>
                    </a:p>
                    <a:p>
                      <a:r>
                        <a:rPr lang="ru-RU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мика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8660764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872 451 170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996 021 282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918 213 955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7 668 210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119 743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129 889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609244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Зарайск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2 420 040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3 139 920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811 660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1430361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Кашира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2 378 190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3 661 550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2 217 590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65 747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629040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Коломна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12 033 410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11 667 620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6 874 860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213 701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54 598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7810645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Луховицы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3 076 590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3 411 400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1 733 680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61 079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55 852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5871134"/>
                  </a:ext>
                </a:extLst>
              </a:tr>
              <a:tr h="44438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Серебряные Пруды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1 662 630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1 880 750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564 080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8097415"/>
                  </a:ext>
                </a:extLst>
              </a:tr>
              <a:tr h="3861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Шаховская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1 773 700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2 242 130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906 060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75 383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953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578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563" y="185351"/>
            <a:ext cx="11553568" cy="6001643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налоговых расходов, в связи с предоставлением налоговых льгот 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	При формировании проекта бюджета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Серебряные Пруды на 2025 год и плановый период 2026-2027 годов учтены результаты оценки эффективности налоговых расходов за 2023 год.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налоговых расходов, анализ объемов и оценки их эффективности необходим для оптимизации налоговых льгот и преференций при сохранении установленных целевых показателей муниципальных программ.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эффективности налоговых расходов за 2023 год проведена в соответствии с Постановлением от 16.03.2020 №367 (с изменениями и дополнениями) «Об утверждении Порядка формирования перечня налоговых расходов городского округа Серебряные Пруды Московской области и оценки налоговых расходов городского округа Серебряные Пруды Московской области».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оценки эффективности налоговых расходов городского округа Серебряные Пруды использовались сведения о количестве плательщиков, воспользовавшихся льготами, и суммах выпадающих доходов по каждому налоговому расходу, предоставленные Межрайонной ИФНС России № 9 по Московской области.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В соответствии с Порядком сформирован перечень налоговых расходов городского округа Серебряные Пруды, действовавших в 2023 году.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целевой категории плательщиков земельного налога определены основные виды налоговых расходов на территории городского округа Серебряные Пруды : социальные , стимулирующие и  технические.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проведения оценки эффективности налоговых расходов осуществлялась оценка целесообразности (востребованность налоговых расходов, соответствие их целям и задачам соответствующих муниципальных программ и(или) целям социально-экономической политики) и их результативности.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Результаты оценки эффективности налоговых льгот утверждены Комиссией по формированию итогов оценки эффективности налоговых расходов городского округа Серебряные Пруды.  По итогам проведения оценки эффективности налоговых льгот социальные и технические налоговые расходы признаны и сохранены на 2025 год.</a:t>
            </a:r>
          </a:p>
        </p:txBody>
      </p:sp>
    </p:spTree>
    <p:extLst>
      <p:ext uri="{BB962C8B-B14F-4D97-AF65-F5344CB8AC3E}">
        <p14:creationId xmlns:p14="http://schemas.microsoft.com/office/powerpoint/2010/main" val="2971034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54" y="283"/>
            <a:ext cx="12093146" cy="11941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12409288"/>
              </p:ext>
            </p:extLst>
          </p:nvPr>
        </p:nvGraphicFramePr>
        <p:xfrm>
          <a:off x="194553" y="1194455"/>
          <a:ext cx="11898592" cy="513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052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936826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5100709">
                  <a:extLst>
                    <a:ext uri="{9D8B030D-6E8A-4147-A177-3AD203B41FA5}">
                      <a16:colId xmlns:a16="http://schemas.microsoft.com/office/drawing/2014/main" xmlns="" val="2581487815"/>
                    </a:ext>
                  </a:extLst>
                </a:gridCol>
                <a:gridCol w="85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9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7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2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88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75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8527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r>
                        <a:rPr lang="ru-RU" sz="1600" b="1" i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Совета депутатов городского округа Серебряные Пруды Московской области от 24.10.2016 №853/85 «О земельном налоге»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2  036,6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476154"/>
                  </a:ext>
                </a:extLst>
              </a:tr>
              <a:tr h="587944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налогоплательщиков-организаций ( в размере 100%)</a:t>
                      </a: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 387 п. 2 НК РФ .</a:t>
                      </a:r>
                      <a:r>
                        <a:rPr lang="ru-RU" sz="1400" b="1" i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871088"/>
                  </a:ext>
                </a:extLst>
              </a:tr>
              <a:tr h="411089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 0,3  процента от</a:t>
                      </a:r>
                      <a:r>
                        <a:rPr lang="ru-RU" sz="1400" i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кадастровой стоимости ЗУ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Земельные участки, занятые муниципальным жилым фондом, за исключением ведомственного жилого фонда 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9906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  <a:p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Земельные участки общего пользования, занятые площадями, улицами, проездами, автомобильными дорогами, скверами, парками, пляжами, городскими кладбищами, лесами, водными объектами и другими объектами, за исключением земельных участков, принадлежащих организациям и физическим лицам на праве собственности, праве постоянного (бессрочного) пользования или праве пожизненного наследуемого владения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41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0"/>
            <a:ext cx="8262066" cy="19304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665188"/>
              </p:ext>
            </p:extLst>
          </p:nvPr>
        </p:nvGraphicFramePr>
        <p:xfrm>
          <a:off x="377952" y="170687"/>
          <a:ext cx="11606784" cy="625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33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76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Глоссарий.      Основные понятия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065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Бюджет- это план доходов и расходов. Каждый житель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является участником формирования этого плана, с одной стороны как налогоплательщик, наполняя доходы бюджета, а с другой — как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получатель социальных гарантий (расходная часть бюджета: здравоохранение, образование, культура, физическая культура и спорт, жилищно-коммунальное хозяйство, социальные льготы и другие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8519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Профицитный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-превышение доходов бюджета над его расходами (в указанном случае принимается решение как их использовать, например, накапливать резервы, остатки, либо погашать долг)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8519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Дефицитный бюджет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-превышение расходов бюджета над его доходами (в указанном случае принимается решение об источниках покрытия дефицита, например, использовать имеющиеся накопления, остатки, взять в долг)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550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процесс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64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68" y="-172995"/>
            <a:ext cx="10138032" cy="1544595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40627229"/>
              </p:ext>
            </p:extLst>
          </p:nvPr>
        </p:nvGraphicFramePr>
        <p:xfrm>
          <a:off x="185351" y="889685"/>
          <a:ext cx="11803450" cy="5518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51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892355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1977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607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0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79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68115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2026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5756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Государственные и муниципальные учреждения Московской области, вид деятельности которых направлен на сопровождение процедуры оформления права муниципальной собственности Московской области на объекты недвижимости, включая земельные участки. 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5939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налогоплательщиков-физических-лиц .Статья  387 п. 2  НК РФ: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8157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  <a:p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Герои Советского Союза, герои Российской Федерации, полные кавалеров ордена Славы-в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222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00" y="282"/>
            <a:ext cx="9931400" cy="160188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35318521"/>
              </p:ext>
            </p:extLst>
          </p:nvPr>
        </p:nvGraphicFramePr>
        <p:xfrm>
          <a:off x="197708" y="1248033"/>
          <a:ext cx="11751275" cy="4620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952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376717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4645471">
                  <a:extLst>
                    <a:ext uri="{9D8B030D-6E8A-4147-A177-3AD203B41FA5}">
                      <a16:colId xmlns:a16="http://schemas.microsoft.com/office/drawing/2014/main" xmlns="" val="2581487815"/>
                    </a:ext>
                  </a:extLst>
                </a:gridCol>
                <a:gridCol w="970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68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33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44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89232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2055">
                <a:tc>
                  <a:txBody>
                    <a:bodyPr/>
                    <a:lstStyle/>
                    <a:p>
                      <a:r>
                        <a:rPr lang="ru-RU" sz="16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Инвалиды I и II групп инвалидности; инвалиды с детства, дети-инвалиды;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ветераны и инвалиды Великой Отечественной войны, а также ветераны и инвалиды боевых действий– в размере 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2055">
                <a:tc>
                  <a:txBody>
                    <a:bodyPr/>
                    <a:lstStyle/>
                    <a:p>
                      <a:r>
                        <a:rPr lang="ru-RU" sz="16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 – 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535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11" y="282"/>
            <a:ext cx="12080789" cy="121946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45114542"/>
              </p:ext>
            </p:extLst>
          </p:nvPr>
        </p:nvGraphicFramePr>
        <p:xfrm>
          <a:off x="300038" y="926756"/>
          <a:ext cx="11760157" cy="568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7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203987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5182339">
                  <a:extLst>
                    <a:ext uri="{9D8B030D-6E8A-4147-A177-3AD203B41FA5}">
                      <a16:colId xmlns:a16="http://schemas.microsoft.com/office/drawing/2014/main" xmlns="" val="2581487815"/>
                    </a:ext>
                  </a:extLst>
                </a:gridCol>
                <a:gridCol w="967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5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2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76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368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82893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8338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  <a:p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 (в редакции Закона Российской Федерации от 18 июня 1992 года N№3061-1), в соответствии Федеральным законом от 26 ноября 1998 года № 175-ФЗ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Теча» и в соответствии с </a:t>
                      </a: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Федеральным законом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10 января 2002 года № 2-ФЗ «О социальных гарантиях гражданам, подвергшимся радиационному воздействию вследствие ядерных испытаний на Семипалатинском полигоне» – 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588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00" y="282"/>
            <a:ext cx="9931400" cy="160188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91775594"/>
              </p:ext>
            </p:extLst>
          </p:nvPr>
        </p:nvGraphicFramePr>
        <p:xfrm>
          <a:off x="107004" y="1177049"/>
          <a:ext cx="11965024" cy="5321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503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288810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4491796">
                  <a:extLst>
                    <a:ext uri="{9D8B030D-6E8A-4147-A177-3AD203B41FA5}">
                      <a16:colId xmlns:a16="http://schemas.microsoft.com/office/drawing/2014/main" xmlns="" val="2581487815"/>
                    </a:ext>
                  </a:extLst>
                </a:gridCol>
                <a:gridCol w="1135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4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94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59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98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77947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5731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их работ, связанных с любыми видами ядерных установок, включая ядерное оружие и космическую технику-в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825">
                <a:tc rowSpan="2"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4196216"/>
                  </a:ext>
                </a:extLst>
              </a:tr>
              <a:tr h="1385732">
                <a:tc vMerge="1">
                  <a:txBody>
                    <a:bodyPr/>
                    <a:lstStyle/>
                    <a:p>
                      <a:r>
                        <a:rPr lang="ru-RU" sz="1800" i="0" u="none" dirty="0"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1.2.6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Малоимущим семьям и малоимущим одиноко проживающим гражданам, среднедушевой доход которых ниже величины прожиточного минимума, установленной в Московской области на душу населения-в размере 50 %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50441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Женщины, которым в установленном порядке присвоено почетное звание «Мать-героиня»-в размере 100%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1553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040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00" y="282"/>
            <a:ext cx="9931400" cy="160188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25970101"/>
              </p:ext>
            </p:extLst>
          </p:nvPr>
        </p:nvGraphicFramePr>
        <p:xfrm>
          <a:off x="272373" y="1111057"/>
          <a:ext cx="11655763" cy="546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80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195629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5179845">
                  <a:extLst>
                    <a:ext uri="{9D8B030D-6E8A-4147-A177-3AD203B41FA5}">
                      <a16:colId xmlns:a16="http://schemas.microsoft.com/office/drawing/2014/main" xmlns="" val="2581487815"/>
                    </a:ext>
                  </a:extLst>
                </a:gridCol>
                <a:gridCol w="981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48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78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76900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6389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Семьи, имеющих трех и более несовершеннолетних детей, среднедушевой доход которых, величины прожиточного минимума, установленной в Московской области на душу населения-в размере 50%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1863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Пенсионерам, доход которых ниже, величины прожиточного минимума установленной в Московской области для пенсионеров-в размере 50%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6496545"/>
                  </a:ext>
                </a:extLst>
              </a:tr>
              <a:tr h="2279736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Военнослужащие, из числа мобилизованных и лиц, заключивших контракт о добровольном содействии в выполнении задач, возложенных на Вооруженные Силы Российской Федерации, принимавших участие в специальной военной операции на территориях Донецкой Народной Республики, Луганской Народной Республики, Запорожской области, Херсонской области и Украины-в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8727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082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123568"/>
            <a:ext cx="11973698" cy="1581665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69325170"/>
              </p:ext>
            </p:extLst>
          </p:nvPr>
        </p:nvGraphicFramePr>
        <p:xfrm>
          <a:off x="395416" y="977168"/>
          <a:ext cx="11589063" cy="566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217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2401398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4866530">
                  <a:extLst>
                    <a:ext uri="{9D8B030D-6E8A-4147-A177-3AD203B41FA5}">
                      <a16:colId xmlns:a16="http://schemas.microsoft.com/office/drawing/2014/main" xmlns="" val="1053918088"/>
                    </a:ext>
                  </a:extLst>
                </a:gridCol>
                <a:gridCol w="767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9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28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38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14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55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4749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058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налогоплательщиков-организаций :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967588"/>
                  </a:ext>
                </a:extLst>
              </a:tr>
              <a:tr h="1535836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Организациям-инвесторам, осуществившим капитальные вложения в объекты основных средств, в виде освобождения от уплаты земельного налога, в отношении земельного участка на котором расположен объект основных средств стоимостью не менее пятидесяти миллионов рублей, который впервые введен в эксплуатацию и принят на бухгалтерский учет- 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2573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  <a:p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Организации, осуществляющие деятельность в области информационных технологий, разрабатывающие и реализующие разработанные ими программы для ЭВМ, базы данных на материальном носителе или в форме электронного документа по каналам связи независимо от вида договора и (или) оказывающие услуги (выполняющие работы) по разработке, адаптации, модификации программ для ЭВМ, баз данных (программных средств и информационных продуктов вычислительной техники), устанавливающие, тестирующие и сопровождающие программы для ЭВМ, базы данных-в размере 50%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769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0"/>
            <a:ext cx="12052300" cy="124803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2714205"/>
              </p:ext>
            </p:extLst>
          </p:nvPr>
        </p:nvGraphicFramePr>
        <p:xfrm>
          <a:off x="139700" y="1079877"/>
          <a:ext cx="118872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099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794477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5660424">
                  <a:extLst>
                    <a:ext uri="{9D8B030D-6E8A-4147-A177-3AD203B41FA5}">
                      <a16:colId xmlns:a16="http://schemas.microsoft.com/office/drawing/2014/main" xmlns="" val="258148781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3802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налогоплательщиков-организаций :</a:t>
                      </a:r>
                    </a:p>
                    <a:p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Серебряные Пруды Московской области от 24.05.2023 №73/10 «О предоставлении отдельным категориям налогоплательщиков льготы по уплате земельного налога»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967588"/>
                  </a:ext>
                </a:extLst>
              </a:tr>
              <a:tr h="1427394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Государственные бюджетные учреждения здравоохранения Московской области в отношении земельных участков, расположенных в пределах территории городского округа Серебряные Пруды -в размере 50%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09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0"/>
            <a:ext cx="12052300" cy="143338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77744527"/>
              </p:ext>
            </p:extLst>
          </p:nvPr>
        </p:nvGraphicFramePr>
        <p:xfrm>
          <a:off x="139700" y="1079877"/>
          <a:ext cx="118872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099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668412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6786489">
                  <a:extLst>
                    <a:ext uri="{9D8B030D-6E8A-4147-A177-3AD203B41FA5}">
                      <a16:colId xmlns:a16="http://schemas.microsoft.com/office/drawing/2014/main" xmlns="" val="258148781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3802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  <a:p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Серебряно-Прудского муниципального района Московской области от 09.11.2015 №619/62 (с изменениями и дополнениями) «О налоге на имущество физических лиц»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743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налогоплательщиков: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Один из родителей в многодетной малоимущей семье, имеющей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населения, в отношении одного объекта налогообложения жилого назначения по выбору налогоплательщика: комната, квартира, частей квартир, индивидуальный жилой дом, частей жилого дома. </a:t>
                      </a:r>
                      <a:endParaRPr lang="ru-RU" sz="14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073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751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48743"/>
              </p:ext>
            </p:extLst>
          </p:nvPr>
        </p:nvGraphicFramePr>
        <p:xfrm>
          <a:off x="407772" y="289249"/>
          <a:ext cx="11390563" cy="5433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7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8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7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025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02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67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02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782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расходах бюджета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рамках  муниципальных программ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88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2023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600" b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 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 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проекте бюджета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"Здравоохранение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"Культура и туризм"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156312,01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146 777,46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146 777,46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177 979,62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176 359,74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136 228,70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"Образование"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937 440,95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697 833,54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699 683,40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653 097,90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643 973,48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612 351,08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"Социальная защита населения"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12 674,21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14 051,40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13 718,71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14 082,90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8 247,90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8 276,90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2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"Спорт"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114 630,24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107 206,00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107 203,12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130 816,00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118 429,30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118 429,30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27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"Развитие сельского хозяйства"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44 111,30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5 292,28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4 216,74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7 073,98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3 055,79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3 134,49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77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28162"/>
              </p:ext>
            </p:extLst>
          </p:nvPr>
        </p:nvGraphicFramePr>
        <p:xfrm>
          <a:off x="383060" y="441435"/>
          <a:ext cx="11393781" cy="5383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3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3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13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399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50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99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595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"Экология и окружающая среда"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12 892,45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18 748,68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16 089,12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15 945,58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1 722,58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1 722,58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"Безопасность и обеспечение безопасности жизнедеятельности населения"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44 237,50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77 691,36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70 476,59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48 147,16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41 851,66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39 597,66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"Жилище"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5 095,14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19 958,00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16 126,25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7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"Развитие инженерной инфраструктуры, 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122 499,70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466 719,04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476 900,97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858 397,96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838 152,37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317 659,23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"Предпринимательство"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"Управление имуществом и муниципальными финансами"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289 436,14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366 183,04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354 100,70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316 530,86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93 975,76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89 950,40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22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31 100,62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16 215,54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13 516,64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10 348,07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10 828,32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10 377,38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11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0"/>
            <a:ext cx="8262066" cy="19304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518478"/>
              </p:ext>
            </p:extLst>
          </p:nvPr>
        </p:nvGraphicFramePr>
        <p:xfrm>
          <a:off x="231648" y="219455"/>
          <a:ext cx="11753088" cy="4981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19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76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Глоссарий.  Основные понятия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915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бюджета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915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бюджета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915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Межбюджетные трансферты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средства, предоставляемые одним бюджетом бюджетной системы Российской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другому бюджету бюджетной системы Российской Федерации.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8294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Иные межбюджетные трансферты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целевые трансферты направление использования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которых не ограничено, но получение 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которых может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связано с выполнением определенных условий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(требований)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56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25885"/>
              </p:ext>
            </p:extLst>
          </p:nvPr>
        </p:nvGraphicFramePr>
        <p:xfrm>
          <a:off x="296562" y="383058"/>
          <a:ext cx="11541211" cy="4547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6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3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3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8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29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64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77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8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"Развитие и функционирование дорожно-транспортного комплекса"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198 784,97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208 572,96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207 393,10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224 587,00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147 907,00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151 390,00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3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"Цифровое муниципальное образование"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47 829,91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37 454,19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35 779,06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38 422,10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37 619,70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38 063,70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"Архитектура и градостроительство"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2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"Формирование современной комфортной городской среды"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382 648,61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427 886,99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407 504,65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441 069,93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465 182,00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751 536,00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2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"Переселение граждан из аварийного жилищного фонда"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98 266,64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по муниципальным программам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2 401 329,01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2 913 735,24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2 870 394,60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3 035 399,70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2 590 992,59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2 279 936,42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004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74523613"/>
              </p:ext>
            </p:extLst>
          </p:nvPr>
        </p:nvGraphicFramePr>
        <p:xfrm>
          <a:off x="86497" y="0"/>
          <a:ext cx="12382747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8569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93848"/>
              </p:ext>
            </p:extLst>
          </p:nvPr>
        </p:nvGraphicFramePr>
        <p:xfrm>
          <a:off x="345990" y="263238"/>
          <a:ext cx="11482844" cy="4939707"/>
        </p:xfrm>
        <a:graphic>
          <a:graphicData uri="http://schemas.openxmlformats.org/drawingml/2006/table">
            <a:tbl>
              <a:tblPr/>
              <a:tblGrid>
                <a:gridCol w="4654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7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75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62373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«Здравоохранение»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92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64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 определенных групп взрослого населения Московской области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84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застрахованного населения трудоспособного возраста на территории городского округа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81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медицинских работников, получивших социальную поддержку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279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– медикам, нуждающихся в обеспечении жильем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67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750105"/>
              </p:ext>
            </p:extLst>
          </p:nvPr>
        </p:nvGraphicFramePr>
        <p:xfrm>
          <a:off x="210065" y="139671"/>
          <a:ext cx="11733119" cy="6538747"/>
        </p:xfrm>
        <a:graphic>
          <a:graphicData uri="http://schemas.openxmlformats.org/drawingml/2006/table">
            <a:tbl>
              <a:tblPr/>
              <a:tblGrid>
                <a:gridCol w="6106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97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96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90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65398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туризм»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5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99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приоритетных объектов, доступных для инвалидов и других маломобильных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0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5 </a:t>
                      </a:r>
                    </a:p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поддержанных творческих инициатив и проектов (нарастающим итогом)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56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56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 мероприятий организаций культуры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271,472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271,472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316,226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405,321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956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Цифровизация музейных фондов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56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культурного наследия, находящихся в собственности муниципальных образований, по которым в текущем году разработана проектная документация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956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находящихся в собственности муниципальных образований, нуждающихся в указанных работах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46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69154"/>
              </p:ext>
            </p:extLst>
          </p:nvPr>
        </p:nvGraphicFramePr>
        <p:xfrm>
          <a:off x="333634" y="139671"/>
          <a:ext cx="11712186" cy="5778329"/>
        </p:xfrm>
        <a:graphic>
          <a:graphicData uri="http://schemas.openxmlformats.org/drawingml/2006/table">
            <a:tbl>
              <a:tblPr/>
              <a:tblGrid>
                <a:gridCol w="6095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4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54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6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65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77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402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93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(реконструированных) и капитально отремонтированных объектов организаций культуры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56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254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254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254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соотношения средней заработной платы работников учреждений культуры без учета внешних совместителей и среднемесячной начисленной заработной платы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области, 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254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объектов культурного наследия, находящихся в собственности муниципального образования на которые установлены информационные надписи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254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оснащенных образовательных организаций в сфере культуры (детские школы искусств по видам искусств и училищ) музыкальными инструментами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46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6460"/>
              </p:ext>
            </p:extLst>
          </p:nvPr>
        </p:nvGraphicFramePr>
        <p:xfrm>
          <a:off x="413724" y="268431"/>
          <a:ext cx="11464145" cy="6110457"/>
        </p:xfrm>
        <a:graphic>
          <a:graphicData uri="http://schemas.openxmlformats.org/drawingml/2006/table">
            <a:tbl>
              <a:tblPr/>
              <a:tblGrid>
                <a:gridCol w="5038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58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23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90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2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90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3697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3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12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в возрасте от 5 до 18 лет, охваченных дополнительным образованием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11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120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выпускников текущего года, набравших 250 баллов и более по 3 предметам, к общему количеству выпускников текущего года, сдававших ЕГЭ по 3 и более предметам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120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120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образования для детей в возрасте от трех до семи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120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7120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 капитальный ремонт общеобразовательных организаций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507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662537"/>
              </p:ext>
            </p:extLst>
          </p:nvPr>
        </p:nvGraphicFramePr>
        <p:xfrm>
          <a:off x="307910" y="137852"/>
          <a:ext cx="11598745" cy="6415288"/>
        </p:xfrm>
        <a:graphic>
          <a:graphicData uri="http://schemas.openxmlformats.org/drawingml/2006/table">
            <a:tbl>
              <a:tblPr/>
              <a:tblGrid>
                <a:gridCol w="6005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79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5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00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75098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188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65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средней заработной платы педагогических работников общеобразовательных организаций общего образования к среднемесячному доходу от трудовой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65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65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центры цифрового образования детей «IT-куб» (нарастающим итогом)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816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365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365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 капитальный ремонт дошкольных образовательных организаций, шт.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247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10378"/>
              </p:ext>
            </p:extLst>
          </p:nvPr>
        </p:nvGraphicFramePr>
        <p:xfrm>
          <a:off x="311285" y="207266"/>
          <a:ext cx="11546732" cy="5536464"/>
        </p:xfrm>
        <a:graphic>
          <a:graphicData uri="http://schemas.openxmlformats.org/drawingml/2006/table">
            <a:tbl>
              <a:tblPr/>
              <a:tblGrid>
                <a:gridCol w="6889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7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0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88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06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15342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защита населения»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52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44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55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 граждан старшего возраста, ведущих активный образ жизни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56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 в иных сферах, которым оказана поддержка органами местного самоуправления 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в иных сферах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532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532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пострадавших в результате несчастных случаев, связанных с производством со смертельным исходом (по кругу организаций муниципальной собственности)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532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574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561752"/>
              </p:ext>
            </p:extLst>
          </p:nvPr>
        </p:nvGraphicFramePr>
        <p:xfrm>
          <a:off x="407773" y="172996"/>
          <a:ext cx="11489155" cy="5110546"/>
        </p:xfrm>
        <a:graphic>
          <a:graphicData uri="http://schemas.openxmlformats.org/drawingml/2006/table">
            <a:tbl>
              <a:tblPr/>
              <a:tblGrid>
                <a:gridCol w="5010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46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24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05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67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521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3063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81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662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организаций дополнительного образования сферы физической культуры и спорта (в муниципальных образованиях) без учета внешних совместителей, которым осуществлены выплаты в целях сохранения достигнутого уровня заработной платы работников данной категории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608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образования, выполнивших нормативы испытаний (тестов) Всероссийского комплекса «Готов к труду  и обороне» (ГТО), в общей численности населения, принявшего участие в испытаниях (тестах)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647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05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901115"/>
              </p:ext>
            </p:extLst>
          </p:nvPr>
        </p:nvGraphicFramePr>
        <p:xfrm>
          <a:off x="420131" y="197708"/>
          <a:ext cx="11457341" cy="5758022"/>
        </p:xfrm>
        <a:graphic>
          <a:graphicData uri="http://schemas.openxmlformats.org/drawingml/2006/table">
            <a:tbl>
              <a:tblPr/>
              <a:tblGrid>
                <a:gridCol w="5708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8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3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6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79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24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705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532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038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 и спортом, в общей численности указанной категории населения, проживающего  в муниципальном образовании, не имеющего противопоказаний для занятий физической культурой и спортом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542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637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жителей муниципального образования 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33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0"/>
            <a:ext cx="8262066" cy="19304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658978"/>
              </p:ext>
            </p:extLst>
          </p:nvPr>
        </p:nvGraphicFramePr>
        <p:xfrm>
          <a:off x="304800" y="146303"/>
          <a:ext cx="11570208" cy="628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09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56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Глоссарий. Основные понятия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6588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межбюджетные трансферы, предоставляемые в целях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расходных обязательств, возникающих при выполнении полномочий Иные межбюджетные трансферты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6588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межбюджетные трансферы,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6588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межбюджетные трансферты, предоставляемые на безвозмездной и безвозвратной основе без установления направлений их использования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366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Муниципальный долг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-обязательства, возникающие из  муниципальных заимствований, гарантий по обязательствам  третьих лиц, другие обязательства в соответствии с видами долговых обязательств, установленными Бюджетным  кодексом, принятые на себя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муниципальным образованием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293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77738"/>
              </p:ext>
            </p:extLst>
          </p:nvPr>
        </p:nvGraphicFramePr>
        <p:xfrm>
          <a:off x="311286" y="312600"/>
          <a:ext cx="11702374" cy="5968753"/>
        </p:xfrm>
        <a:graphic>
          <a:graphicData uri="http://schemas.openxmlformats.org/drawingml/2006/table">
            <a:tbl>
              <a:tblPr/>
              <a:tblGrid>
                <a:gridCol w="6186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76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46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05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22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79622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62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993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земельных участков, находящихся в муниципальной собственности и государственная собственность на которые не разграничена, поставленных на государственный кадастровый учет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сельского населения в общей численности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3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молока в хозяйствах всех категорий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тонн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54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земель, обработанных от борщевика Сосновского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286,86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259,98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259,98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259,98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311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 в оборот выбывших сельскохозяйственных угодий за счет проведения культуртехнических мероприятий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гектаров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0,794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311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Миллион рублей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0311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сельских населенных пунктов, обслуживаемых по доставке продовольственных и промышленных товаров, в общем числе населенных пунктов, соответствующих критериям отбора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613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60505"/>
              </p:ext>
            </p:extLst>
          </p:nvPr>
        </p:nvGraphicFramePr>
        <p:xfrm>
          <a:off x="358346" y="234778"/>
          <a:ext cx="11207841" cy="3789336"/>
        </p:xfrm>
        <a:graphic>
          <a:graphicData uri="http://schemas.openxmlformats.org/drawingml/2006/table">
            <a:tbl>
              <a:tblPr/>
              <a:tblGrid>
                <a:gridCol w="4982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4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56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48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0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11211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73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324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собак без владельцев, подлежащих отлову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324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обустроенных сибиреязвенных скотомогильников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016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локальных водопроводов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875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92653"/>
              </p:ext>
            </p:extLst>
          </p:nvPr>
        </p:nvGraphicFramePr>
        <p:xfrm>
          <a:off x="296564" y="245587"/>
          <a:ext cx="11590636" cy="6101394"/>
        </p:xfrm>
        <a:graphic>
          <a:graphicData uri="http://schemas.openxmlformats.org/drawingml/2006/table">
            <a:tbl>
              <a:tblPr/>
              <a:tblGrid>
                <a:gridCol w="6240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7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68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03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79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74793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«Экология и окружающая среда»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69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01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Численность населения, качество жизни которого улучшится в связи с ликвидацией несанкционированных свалок в границах городов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388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реализации мероприятий по содержанию и эксплуатации объекта размещения отходов, в том числе по утилизации фильтрата и обеспечению работ, связанных с обезвреживанием биогаза, в объеме, определенном соглашением о предоставлении 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64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регулируемых водоподъемных объектов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прудов, подлежащая очистке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Предотвращённый ущерб по результатам проведённой реконструкции гидротехнических сооружений, находящихся в муниципальной собственности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64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исследований состояния окружающей среде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исполненных контрактов по ликвидации свалок от общего числа заключенных контрактов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экологических мероприятий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ликвидированных наиболее опасных объектов накопленного вреда окружающей среде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90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573057"/>
              </p:ext>
            </p:extLst>
          </p:nvPr>
        </p:nvGraphicFramePr>
        <p:xfrm>
          <a:off x="193033" y="150121"/>
          <a:ext cx="11509341" cy="5926940"/>
        </p:xfrm>
        <a:graphic>
          <a:graphicData uri="http://schemas.openxmlformats.org/drawingml/2006/table">
            <a:tbl>
              <a:tblPr/>
              <a:tblGrid>
                <a:gridCol w="5925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01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47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08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65886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и обеспечение безопасности жизнедеятельности населения»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9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56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41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 количества преступлений, совершенных на территории муниципального образования, не менее чем на 3 % ежегодно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175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505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0467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систем) муниципальной автоматизированной системы централизованного  оповещения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459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средствами индивидуальной защиты, медицинскими средствами индивидуальной защиты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993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04358"/>
              </p:ext>
            </p:extLst>
          </p:nvPr>
        </p:nvGraphicFramePr>
        <p:xfrm>
          <a:off x="193033" y="150121"/>
          <a:ext cx="11674712" cy="5893322"/>
        </p:xfrm>
        <a:graphic>
          <a:graphicData uri="http://schemas.openxmlformats.org/drawingml/2006/table">
            <a:tbl>
              <a:tblPr/>
              <a:tblGrid>
                <a:gridCol w="6421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3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76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8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71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9757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9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56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защитными сооружениями гражданской обороны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41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числа погибших при пожарах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175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505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кладбищ, соответствующих требованиям Регионального стандарта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0467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459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криминогенности наркомании на 100 тыс. человек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еловек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100 тыс.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459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вовлеченности населения в незаконный оборот наркотиков на 100 тыс. человек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еловек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100 тыс.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417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18301"/>
              </p:ext>
            </p:extLst>
          </p:nvPr>
        </p:nvGraphicFramePr>
        <p:xfrm>
          <a:off x="300038" y="175099"/>
          <a:ext cx="11509341" cy="4782580"/>
        </p:xfrm>
        <a:graphic>
          <a:graphicData uri="http://schemas.openxmlformats.org/drawingml/2006/table">
            <a:tbl>
              <a:tblPr/>
              <a:tblGrid>
                <a:gridCol w="625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2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87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7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82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24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2974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fontAlgn="b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«Жилище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89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98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жилищного строительства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711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жилищные условия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семей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711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 квартира в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92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851674"/>
              </p:ext>
            </p:extLst>
          </p:nvPr>
        </p:nvGraphicFramePr>
        <p:xfrm>
          <a:off x="345990" y="175526"/>
          <a:ext cx="11599576" cy="6387122"/>
        </p:xfrm>
        <a:graphic>
          <a:graphicData uri="http://schemas.openxmlformats.org/drawingml/2006/table">
            <a:tbl>
              <a:tblPr/>
              <a:tblGrid>
                <a:gridCol w="6278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4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38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63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65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03188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74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Оснащенность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многоквартирных домов общедомовыми (коллективными) приборами учета потребляемых энергетических ресурсов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32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сетей теплоснабжения на территории муниципальных образований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72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на кубический метр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многоквартирных домов с присвоенными классами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коммунальной инфраструктуры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011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26251"/>
              </p:ext>
            </p:extLst>
          </p:nvPr>
        </p:nvGraphicFramePr>
        <p:xfrm>
          <a:off x="345990" y="247136"/>
          <a:ext cx="11550938" cy="4750536"/>
        </p:xfrm>
        <a:graphic>
          <a:graphicData uri="http://schemas.openxmlformats.org/drawingml/2006/table">
            <a:tbl>
              <a:tblPr/>
              <a:tblGrid>
                <a:gridCol w="5004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24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48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70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38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3170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99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46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построенных и реконструированных сетей теплоснабжения на территории муниципальных образований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28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населенных пунктов муниципального образования источниками газификации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279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объектов теплоснабжения на территории муниципальных образований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194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03161"/>
              </p:ext>
            </p:extLst>
          </p:nvPr>
        </p:nvGraphicFramePr>
        <p:xfrm>
          <a:off x="243192" y="321013"/>
          <a:ext cx="11780195" cy="6251225"/>
        </p:xfrm>
        <a:graphic>
          <a:graphicData uri="http://schemas.openxmlformats.org/drawingml/2006/table">
            <a:tbl>
              <a:tblPr/>
              <a:tblGrid>
                <a:gridCol w="6488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7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17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8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331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8742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Предпринимательство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54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32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субъектов малого и среднего бизнеса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инвестиций, привлеченных в основной капитал (без учета бюджетных инвестиций), на душу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522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поддержки и (или) предоставления муниципальной преференции для поддержки субъектов малого и среднего предпринимательства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502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07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МСП в расчете на 10 тыс. человек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259,05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263,05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265,20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253,74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253,74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428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созданных рабочих мест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583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960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13732"/>
              </p:ext>
            </p:extLst>
          </p:nvPr>
        </p:nvGraphicFramePr>
        <p:xfrm>
          <a:off x="284206" y="135444"/>
          <a:ext cx="11505717" cy="6139447"/>
        </p:xfrm>
        <a:graphic>
          <a:graphicData uri="http://schemas.openxmlformats.org/drawingml/2006/table">
            <a:tbl>
              <a:tblPr/>
              <a:tblGrid>
                <a:gridCol w="6087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3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65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46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7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73475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26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854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заключенных договоров с субъектами малого и среднего предпринимательства для размещения нестационарных торговых объектов на территории парков культуры и отдыха городских округов Московской области без проведения торгов на льготных условиях при организации: мобильной торговли (в мобильных пунктах быстрого питания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фудтраках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и передвижных сооружениях (тележках), торговли в киосках малых площадью до 9 кв. м включительно и торговых автоматах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вендинговых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автоматах).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429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Обеспеченность населения площадью торговых объектов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м. /на 1000 жителей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1336,9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1345,5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1353,5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83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Обеспеченность населения предприятиями общественного питания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Пос. мест /на 1000 жите­лей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46,83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44,66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657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Обеспеченность населения предприятиями бытового обслуживания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раб. мест /на 1000 жителей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865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обращений по вопросу защиты прав потребителей от общего количества поступивших обращений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06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94022" y="202208"/>
            <a:ext cx="9588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городского округа Серебряные Пруды </a:t>
            </a:r>
            <a:r>
              <a:rPr lang="ru-RU" sz="1600" b="1" dirty="0" smtClean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Московской области на </a:t>
            </a:r>
            <a:r>
              <a:rPr lang="ru-RU" sz="1600" b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2025-2027 годы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69622"/>
              </p:ext>
            </p:extLst>
          </p:nvPr>
        </p:nvGraphicFramePr>
        <p:xfrm>
          <a:off x="407775" y="1125537"/>
          <a:ext cx="11479422" cy="5509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8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8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06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(на конец года)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23 278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23 066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22 861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22 660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22 456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5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 в ценах соответствующих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1 189,2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1 449,6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1 709,2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1 949,5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2 251,5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 по полному кругу организаций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1 014,07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1 318,3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1 731,90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2 172,80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1 749,70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1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16119"/>
              </p:ext>
            </p:extLst>
          </p:nvPr>
        </p:nvGraphicFramePr>
        <p:xfrm>
          <a:off x="300039" y="123569"/>
          <a:ext cx="11538523" cy="6213724"/>
        </p:xfrm>
        <a:graphic>
          <a:graphicData uri="http://schemas.openxmlformats.org/drawingml/2006/table">
            <a:tbl>
              <a:tblPr/>
              <a:tblGrid>
                <a:gridCol w="5487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00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16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08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96104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имуществом и муниципальными финансами»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734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68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70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взысканию задолженности по арендной плате за муниципальное имущество и землю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28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740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28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земельных участков многодетным семьям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937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использования земель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937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незарегистрированных объектов недвижимого имущества, вовлеченных в налоговый оборот по результатам МЗК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937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земельного налога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121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95100"/>
              </p:ext>
            </p:extLst>
          </p:nvPr>
        </p:nvGraphicFramePr>
        <p:xfrm>
          <a:off x="300037" y="284204"/>
          <a:ext cx="11538525" cy="4796276"/>
        </p:xfrm>
        <a:graphic>
          <a:graphicData uri="http://schemas.openxmlformats.org/drawingml/2006/table">
            <a:tbl>
              <a:tblPr/>
              <a:tblGrid>
                <a:gridCol w="6100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1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6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7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46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5267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52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15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расторжению договоров аренды земельных участков и размещению на Инвестиционном портале Московской области»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257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обработанных заявлений граждан и юридических лиц на получение государственных услуг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02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поступлений налоговых и неналоговых доходов в бюджет городского округа на уровне утвержденных значений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137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отношения объема расходов на обслуживание муниципального долга к объему расходов бюджета городского округа (за исключением объема расходов, которые осуществляются за счет субвенций), не более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137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городского округа к годовому объему доходов бюджета (без учета безвозмездных поступлений и (или) поступлений налоговых доходов по дополнительным нормативам отчислений), не более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4349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36951"/>
              </p:ext>
            </p:extLst>
          </p:nvPr>
        </p:nvGraphicFramePr>
        <p:xfrm>
          <a:off x="210065" y="148280"/>
          <a:ext cx="11793867" cy="6374872"/>
        </p:xfrm>
        <a:graphic>
          <a:graphicData uri="http://schemas.openxmlformats.org/drawingml/2006/table">
            <a:tbl>
              <a:tblPr/>
              <a:tblGrid>
                <a:gridCol w="6433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3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6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54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30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73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38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78571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8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 населения в средствах массовой информации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28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 населения в социальных сетях и мессенджерах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74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204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реализованных проектов инициативного бюджетирования от общего числа заявленных проектов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917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общественную жизнь, от общего числа молодежи в городском округе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257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в городском округе Московской области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8677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граждан, вовлеченных центрами (сообществами, объединениями) поддержки добровольчества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на базе образовательных организаций, некоммерческих организаций, муниципальных учреждений в добровольческую (волонтерскую) деятельность в городском округе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Миллион человек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0,03492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0,003492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0,004304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0,004304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0,004304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257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граждан, занимающихся добровольческой (волонтерской) деятельностью в городском округе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328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03407"/>
              </p:ext>
            </p:extLst>
          </p:nvPr>
        </p:nvGraphicFramePr>
        <p:xfrm>
          <a:off x="321275" y="345990"/>
          <a:ext cx="11634019" cy="5849424"/>
        </p:xfrm>
        <a:graphic>
          <a:graphicData uri="http://schemas.openxmlformats.org/drawingml/2006/table">
            <a:tbl>
              <a:tblPr/>
              <a:tblGrid>
                <a:gridCol w="5972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2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93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87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96575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функционирование дорожно-транспортного комплекса»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5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968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94,84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585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100 тыс.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585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4992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созданного парковочного пространства на улично-дорожной сети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97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87950"/>
              </p:ext>
            </p:extLst>
          </p:nvPr>
        </p:nvGraphicFramePr>
        <p:xfrm>
          <a:off x="300038" y="321018"/>
          <a:ext cx="11635800" cy="6353501"/>
        </p:xfrm>
        <a:graphic>
          <a:graphicData uri="http://schemas.openxmlformats.org/drawingml/2006/table">
            <a:tbl>
              <a:tblPr/>
              <a:tblGrid>
                <a:gridCol w="6334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5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6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35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68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79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9574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Цифровое муниципальное образование»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96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738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875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587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мероприятий подпрограммы по развитию информационной и технологической инфраструктуры экосистемы цифровой экономики муниципального образования МО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474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домохозяйств, которым обеспечена возможность фиксированного широкополосного доступа к информационно-телекоммуникационной сети «Интернет»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151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 значимого электронного документооборота в органах местного самоуправления и подведомственных им учреждениях в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151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512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191132"/>
              </p:ext>
            </p:extLst>
          </p:nvPr>
        </p:nvGraphicFramePr>
        <p:xfrm>
          <a:off x="345990" y="135925"/>
          <a:ext cx="11473116" cy="6433092"/>
        </p:xfrm>
        <a:graphic>
          <a:graphicData uri="http://schemas.openxmlformats.org/drawingml/2006/table">
            <a:tbl>
              <a:tblPr/>
              <a:tblGrid>
                <a:gridCol w="6122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5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76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7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3170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88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закупаемого и (или) арендуемого ОМСУ муниципального образования Московской области отечественного программного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46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279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607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8175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840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обеспечены материально-технической базой для внедрения цифровой образовательной среды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3733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26525"/>
              </p:ext>
            </p:extLst>
          </p:nvPr>
        </p:nvGraphicFramePr>
        <p:xfrm>
          <a:off x="266326" y="732465"/>
          <a:ext cx="11484687" cy="3631353"/>
        </p:xfrm>
        <a:graphic>
          <a:graphicData uri="http://schemas.openxmlformats.org/drawingml/2006/table">
            <a:tbl>
              <a:tblPr/>
              <a:tblGrid>
                <a:gridCol w="4188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1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34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26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396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95369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Архитектура и градостроительство»</a:t>
                      </a:r>
                      <a:endParaRPr lang="en-US" sz="16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5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7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7686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47155"/>
              </p:ext>
            </p:extLst>
          </p:nvPr>
        </p:nvGraphicFramePr>
        <p:xfrm>
          <a:off x="407773" y="495754"/>
          <a:ext cx="11652421" cy="593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2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4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9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90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33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меры социальной поддержки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Категория граждан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получателей, чел.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7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родительской платы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присмотр и уход за детьми, осваивающими образовательные программы дошкольного образования в муниципальных учреждениях городского округа Серебряные Пруды Московской области, осуществляющих образовательную деятельность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от 14.04.2022г. №726/100 "Об утверждении Порядка обращения за компенсацией родительской платы за присмотр и уход за детьми, осваивающими образовательные программы дошкольного образования в муниципальных учреждениях городского округа)»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2 162 руб. на 1 получателя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(законный представитель) ребенка (детей), посещающего(их) образовательную организацию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4 464,00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7773" y="3"/>
            <a:ext cx="11652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пользователей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013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78730"/>
              </p:ext>
            </p:extLst>
          </p:nvPr>
        </p:nvGraphicFramePr>
        <p:xfrm>
          <a:off x="444842" y="654908"/>
          <a:ext cx="11640065" cy="6042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5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97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29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04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43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меры социальной поддержки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граждан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(человек)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2025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2027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питание обучающихся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завтраки, обеды, полдники)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от 05.08.2019 №242/42 "Об утверждении категорий получателей дотации на питание. Об утверждении Положения о предоставлении дотации на питание и Порядка предоставления денежной компенсации вместо дотации на питание обучающимся») 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238,11 руб. на 1 получателя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из малообеспеченных семей; дети из многодетных семей; обучающиеся с ограниченными возможностями здоровья; дети-инвалиды; обучающиеся 1-х-11-х классов муниципальных общеобразовательных учреждений (по очной форме обучения), дети мобилизованных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30 265,2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30 265,20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30 265,20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6071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расходах бюджета с учетом интересов целевых групп пользователей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10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48936"/>
              </p:ext>
            </p:extLst>
          </p:nvPr>
        </p:nvGraphicFramePr>
        <p:xfrm>
          <a:off x="296562" y="902043"/>
          <a:ext cx="11562065" cy="507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6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6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70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61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99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95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меры социальной поддержки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Категория граждан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получателей, человек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2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Именная стипендия главы городского округа Серебряные Пруды Московской области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(Распоряжение администрации городского округа Серебряные Пруды Московской области от 19.12.2022 №969-р "О присуждении именной стипендии главы городского округа Серебряные Пруды Московской области для детей и подростков, проявивших выдающиеся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способности в области науки, спорта и молодежной политики») 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рублей на 1 получателя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и подростки, проявившие выдающиеся способности в области науки, спорта и молодежной политике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720,00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926757" y="135925"/>
            <a:ext cx="14519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 интересов целевых групп пользователей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3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94022" y="202208"/>
            <a:ext cx="9588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городского округа Серебряные </a:t>
            </a:r>
            <a:r>
              <a:rPr lang="ru-RU" sz="1600" b="1" dirty="0" smtClean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Пруды Московской области  </a:t>
            </a:r>
            <a:r>
              <a:rPr lang="ru-RU" sz="1600" b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2025-2027 годы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17708"/>
              </p:ext>
            </p:extLst>
          </p:nvPr>
        </p:nvGraphicFramePr>
        <p:xfrm>
          <a:off x="407775" y="1125537"/>
          <a:ext cx="11479422" cy="5361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2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1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9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06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1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безработных, на конец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57 572,2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64 098,2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67 117,8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69 067,2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70 937,6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8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населения жильем (на конец года)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кв.метров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1000 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31,40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32,65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33,92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35,22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36,56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699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87080"/>
              </p:ext>
            </p:extLst>
          </p:nvPr>
        </p:nvGraphicFramePr>
        <p:xfrm>
          <a:off x="296562" y="902043"/>
          <a:ext cx="11562065" cy="469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2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6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70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61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99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90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меры социальной поддержки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Категория граждан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получателей, человек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8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жилых помещений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(Федеральный Закон от 21.12.1996 №159-ФЗ «О дополнительных гарантиях по социальной поддержке детей-сирот и детей, оставшихся без попечения родителей», закон Московской области от 29.12.2007 №248/2007-ОЗ «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 предоставлении полного государственного обеспечения и дополнительных гарантий по социальной поддержке детям-сиротам и детям, оставшимся без попечения родителей»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2 468,00 тыс. рублей на 1 получателя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Дети-сироты и дети, оставшиеся без попечения родителей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2 468,00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926757" y="135925"/>
            <a:ext cx="14519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 интересов целевых групп пользователей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615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403" y="1"/>
            <a:ext cx="10332397" cy="163424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b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763475"/>
              </p:ext>
            </p:extLst>
          </p:nvPr>
        </p:nvGraphicFramePr>
        <p:xfrm>
          <a:off x="197708" y="989045"/>
          <a:ext cx="118872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5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9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23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83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540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9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(ввода)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2281">
                <a:tc>
                  <a:txBody>
                    <a:bodyPr/>
                    <a:lstStyle/>
                    <a:p>
                      <a:pPr marL="36195" marR="36195"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17780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2468,00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lang="ru-RU" sz="11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«Жилище»: </a:t>
                      </a: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 квартира в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году-100%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053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округа 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691687"/>
              </p:ext>
            </p:extLst>
          </p:nvPr>
        </p:nvGraphicFramePr>
        <p:xfrm>
          <a:off x="166255" y="998375"/>
          <a:ext cx="11819799" cy="398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6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8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67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1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899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05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576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68963">
                <a:tc>
                  <a:txBody>
                    <a:bodyPr/>
                    <a:lstStyle/>
                    <a:p>
                      <a:pPr marL="0" marR="36195" indent="484188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Строительство ВЗУ c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сетями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водоснабжения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36195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 т. ч. ПИР)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Пруды, </a:t>
                      </a:r>
                    </a:p>
                    <a:p>
                      <a:pPr marL="34925" marR="36195" indent="58738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п. Серебряные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Пруды, </a:t>
                      </a: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ул.Свободная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50 845,55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4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</a:t>
                      </a:r>
                      <a:r>
                        <a:rPr lang="ru-RU" sz="14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672">
                <a:tc>
                  <a:txBody>
                    <a:bodyPr/>
                    <a:lstStyle/>
                    <a:p>
                      <a:pPr marL="34925" marR="36195" indent="-3492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очистных сооружений в п. Успенский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lvl="0" indent="587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lvl="0" indent="587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Пруды,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54 775,24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416 556,83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4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5232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округа 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336558"/>
              </p:ext>
            </p:extLst>
          </p:nvPr>
        </p:nvGraphicFramePr>
        <p:xfrm>
          <a:off x="166255" y="753763"/>
          <a:ext cx="11819799" cy="3612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5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97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1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5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523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13560">
                <a:tc>
                  <a:txBody>
                    <a:bodyPr/>
                    <a:lstStyle/>
                    <a:p>
                      <a:pPr marL="0" marR="36195" indent="174625"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      очистных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сооружения в п. Успенский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</a:t>
                      </a: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п.Успенский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2025-2027гг.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146 280,93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170 661,09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661,10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672"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Технологическое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присоединение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электрическим сетям КОС в п. Успенский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 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Успенский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3 570,00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6300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округа 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242832"/>
              </p:ext>
            </p:extLst>
          </p:nvPr>
        </p:nvGraphicFramePr>
        <p:xfrm>
          <a:off x="166255" y="753763"/>
          <a:ext cx="11819799" cy="353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2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4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0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41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5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523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34277">
                <a:tc>
                  <a:txBody>
                    <a:bodyPr/>
                    <a:lstStyle/>
                    <a:p>
                      <a:pPr marL="34925" marR="36195" indent="-349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очистных сооружений в п.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Новоклемово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Пруды, </a:t>
                      </a:r>
                    </a:p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Новоклемово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 гг.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55 588,87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55 588,87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672">
                <a:tc>
                  <a:txBody>
                    <a:bodyPr/>
                    <a:lstStyle/>
                    <a:p>
                      <a:pPr marL="34925" marR="36195" indent="58738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очистных сооружений с. Мягкое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 </a:t>
                      </a:r>
                    </a:p>
                    <a:p>
                      <a:pPr marL="93663" marR="36195" indent="0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Мягкое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 гг.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46 614,89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46 614,89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4427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округа 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209597"/>
              </p:ext>
            </p:extLst>
          </p:nvPr>
        </p:nvGraphicFramePr>
        <p:xfrm>
          <a:off x="166255" y="753763"/>
          <a:ext cx="11819799" cy="3813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1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1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0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5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523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34277">
                <a:tc>
                  <a:txBody>
                    <a:bodyPr/>
                    <a:lstStyle/>
                    <a:p>
                      <a:pPr marL="34925" marR="36195" indent="58738"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блочно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-модульной котельной в с.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Мочилы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ул. Лесная,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Пруды, </a:t>
                      </a:r>
                    </a:p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Мочилы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23495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23 362,02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отходами»-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объектов теплоснабжения на территории муниципальных образований Московской области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672">
                <a:tc>
                  <a:txBody>
                    <a:bodyPr/>
                    <a:lstStyle/>
                    <a:p>
                      <a:pPr marL="34925" marR="36195" indent="-34925"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Капитальный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ЦТП (в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ПИР),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142875" algn="ctr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</a:t>
                      </a: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Пруды, </a:t>
                      </a:r>
                      <a:endParaRPr lang="ru-RU" sz="14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Школьный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19 885,85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отходами»-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объектов теплоснабжения на территории муниципальных образований Московской области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671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округа 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779976"/>
              </p:ext>
            </p:extLst>
          </p:nvPr>
        </p:nvGraphicFramePr>
        <p:xfrm>
          <a:off x="166255" y="753763"/>
          <a:ext cx="11819799" cy="347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1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1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0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5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523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34277">
                <a:tc>
                  <a:txBody>
                    <a:bodyPr/>
                    <a:lstStyle/>
                    <a:p>
                      <a:pPr marL="34925" marR="36195" indent="-349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котельной № 7  (в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ПИР)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lvl="0" indent="-349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lvl="0" indent="-349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36195" indent="0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Успенский,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99 858,40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объектов теплоснабжения на территории муниципальных образований Московской области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672">
                <a:tc>
                  <a:txBody>
                    <a:bodyPr/>
                    <a:lstStyle/>
                    <a:p>
                      <a:pPr marL="34925" marR="36195" indent="-349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троительство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водопроводных сетей  (в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ПИР)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234950" algn="ctr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 </a:t>
                      </a: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Пруды, </a:t>
                      </a: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Петра Романова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2025-2026гг.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7 975,76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886,20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1761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округа 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063586"/>
              </p:ext>
            </p:extLst>
          </p:nvPr>
        </p:nvGraphicFramePr>
        <p:xfrm>
          <a:off x="166255" y="961053"/>
          <a:ext cx="11819799" cy="376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1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1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0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79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821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34277">
                <a:tc>
                  <a:txBody>
                    <a:bodyPr/>
                    <a:lstStyle/>
                    <a:p>
                      <a:pPr marL="34925" marR="36195" indent="58738" algn="l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водопроводных сетей  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lvl="0" indent="587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lvl="0" indent="-349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</a:t>
                      </a:r>
                      <a:endParaRPr lang="ru-RU" sz="1400" b="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3663" marR="36195" lvl="0" indent="-936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Узуново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b="0" i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3663" marR="36195" lvl="0" indent="-936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2026-2027гг.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10 639,67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24 825,88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1400" b="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2229">
                <a:tc>
                  <a:txBody>
                    <a:bodyPr/>
                    <a:lstStyle/>
                    <a:p>
                      <a:pPr marL="34925" marR="36195" indent="58738" algn="l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водопроводных сетей  в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ПИР,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Пруды, </a:t>
                      </a:r>
                    </a:p>
                    <a:p>
                      <a:pPr marL="34925" marR="36195" indent="-34925" algn="ctr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ул.Железнодорожная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2026-2027гг.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3 999,95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9 333,20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1400" b="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9807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округа 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293170"/>
              </p:ext>
            </p:extLst>
          </p:nvPr>
        </p:nvGraphicFramePr>
        <p:xfrm>
          <a:off x="166255" y="961053"/>
          <a:ext cx="11819799" cy="4246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1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1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0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79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821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34277"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еконструкция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теплосети с.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Мочилы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Мочилы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101 016,68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lang="ru-RU" sz="11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построенных и реконструированных сетей теплоснабжения на территории муниципальных образований Московской области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2229"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еконструкция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теплосети и ГВС от котельной №2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Пруды, ул. Комсомольская.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234950" algn="ctr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 </a:t>
                      </a: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Комсомольская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14287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135 402,36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построенных и реконструированных сетей теплоснабжения на территории муниципальных образований Московской области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4153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округа 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00398"/>
              </p:ext>
            </p:extLst>
          </p:nvPr>
        </p:nvGraphicFramePr>
        <p:xfrm>
          <a:off x="166255" y="849086"/>
          <a:ext cx="11819799" cy="3422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1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1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0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79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216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33411"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Капитальный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участка тепловой сети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 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Успенский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92 227,98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сетей теплоснабжения на территории муниципальных образований Московской области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2229"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участка тепловой сети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Пруды, ул. Октябрьская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36195" indent="93663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Пруды, </a:t>
                      </a:r>
                      <a:endParaRPr lang="ru-RU" sz="1400" b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36195" indent="93663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Октябрьская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14287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14287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21 989,84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сетей теплоснабжения на территории муниципальных образований Московской области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31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94022" y="202208"/>
            <a:ext cx="9588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городского округа Серебряные Пруды </a:t>
            </a:r>
            <a:r>
              <a:rPr lang="ru-RU" sz="1600" b="1" dirty="0" smtClean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Московской области на </a:t>
            </a:r>
            <a:r>
              <a:rPr lang="ru-RU" sz="1600" b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2025-2027 годы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7727"/>
              </p:ext>
            </p:extLst>
          </p:nvPr>
        </p:nvGraphicFramePr>
        <p:xfrm>
          <a:off x="407775" y="1125537"/>
          <a:ext cx="11479422" cy="4239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2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06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жилищного строительства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19,42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26,80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26,90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27,10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27,40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1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по крупным и средним организациям (без организаций с численностью работающих менее 15 человек)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3 229,5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4 185,4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4 518,2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4 877,5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5 267,7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кв.метров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1000 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1 326,1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1 381,0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1 397,8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1 414,7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1 431,9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4124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192" y="-308225"/>
            <a:ext cx="8582608" cy="1216275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966118"/>
              </p:ext>
            </p:extLst>
          </p:nvPr>
        </p:nvGraphicFramePr>
        <p:xfrm>
          <a:off x="429069" y="908050"/>
          <a:ext cx="11491783" cy="536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21139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2"/>
          <p:cNvSpPr>
            <a:spLocks noGrp="1"/>
          </p:cNvSpPr>
          <p:nvPr>
            <p:ph type="title"/>
          </p:nvPr>
        </p:nvSpPr>
        <p:spPr>
          <a:xfrm>
            <a:off x="533400" y="132945"/>
            <a:ext cx="10891576" cy="84734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состоянии муниципального долга городского округа Серебряные Пруды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 января 2024-2028 годов, тыс. рублей</a:t>
            </a:r>
          </a:p>
        </p:txBody>
      </p:sp>
      <p:graphicFrame>
        <p:nvGraphicFramePr>
          <p:cNvPr id="29189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184300"/>
              </p:ext>
            </p:extLst>
          </p:nvPr>
        </p:nvGraphicFramePr>
        <p:xfrm>
          <a:off x="533400" y="1404070"/>
          <a:ext cx="11092543" cy="3908158"/>
        </p:xfrm>
        <a:graphic>
          <a:graphicData uri="http://schemas.openxmlformats.org/drawingml/2006/table">
            <a:tbl>
              <a:tblPr/>
              <a:tblGrid>
                <a:gridCol w="4237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4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01.01.2024 года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58 600,00- по бюджетным кредитам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233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01.01.2025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58 600,00, в том числе: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39 262,00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бюджетным кредитам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19 338,00-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коммерческим кредитам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770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01.01.2026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39 262,00, в том числе: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19 924,00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бюджетным кредитам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19 338,00-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коммерческим кредитам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50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01.01.2027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19 924,00, в том числе: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19 924,00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коммерческим кредитам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24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01.01.2028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2735" y="335900"/>
            <a:ext cx="7091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на обслуживание  муниципального долга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955410"/>
              </p:ext>
            </p:extLst>
          </p:nvPr>
        </p:nvGraphicFramePr>
        <p:xfrm>
          <a:off x="838200" y="1446245"/>
          <a:ext cx="10500874" cy="3275479"/>
        </p:xfrm>
        <a:graphic>
          <a:graphicData uri="http://schemas.openxmlformats.org/drawingml/2006/table">
            <a:tbl>
              <a:tblPr/>
              <a:tblGrid>
                <a:gridCol w="2882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8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4535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 4 065,00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414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бюджете 8 074,30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59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бюджете 4 028,00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6180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-284206"/>
            <a:ext cx="11996058" cy="197304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решению «О бюджете городского округа Серебряные Пруды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и на плановый период 2026 и 2027 годов» состоятся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декабря 2024 года в 15-00 в малом зале заседаний администрации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18" y="2239346"/>
            <a:ext cx="6898433" cy="43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14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Заголовок 1"/>
          <p:cNvSpPr>
            <a:spLocks noGrp="1"/>
          </p:cNvSpPr>
          <p:nvPr>
            <p:ph type="title"/>
          </p:nvPr>
        </p:nvSpPr>
        <p:spPr>
          <a:xfrm>
            <a:off x="1539875" y="922338"/>
            <a:ext cx="8826500" cy="5667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Пруды Московской области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8034" name="Прямоугольник 4"/>
          <p:cNvSpPr>
            <a:spLocks noChangeArrowheads="1"/>
          </p:cNvSpPr>
          <p:nvPr/>
        </p:nvSpPr>
        <p:spPr bwMode="auto">
          <a:xfrm>
            <a:off x="486383" y="1566152"/>
            <a:ext cx="1142553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Серебряные Пруды, ул. Первомайская, д.11,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каб.35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финансового управления: ежедневно с 9-00 до 18-00, обед: с 13-00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14-00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Выходные: суббота, воскресенье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Наталья Федоровна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-заместитель главы  -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управления 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прием граждан: каждый второй понедельник месяца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телефоны:   8-49667-3-39-57;   8-49667-3-38-91</a:t>
            </a:r>
          </a:p>
          <a:p>
            <a:pPr algn="l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sprud_fu@mail.ru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268" y="3195250"/>
            <a:ext cx="4307167" cy="2869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482" y="321013"/>
            <a:ext cx="1120329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бюджетной  политики городского округа 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2025-2027 годы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и налоговой политики на 2025-2027 годы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Ориентиры бюджетной и налоговой политики городского округа Серебряные Пруды Московской области формируются с учетом целей и задач, определенных в Послании Президента Российской Федерации Федеральному Собранию Российской Федерации от 29.02.2024, Указах Президента Российской Федерации от 07.05.2018 № 204 «О национальных целях и стратегических задачах развития Российской Федерации на период до 2024 года» и от 07.05.2024 № 309 «О национальных целях развития Российской Федерации на период до 2030 года и на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2036 года», распоряжениях Правительства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13.02.2019 № 207-р «Об утверждении Стратегии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Российской Федерации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2025 года» и от 06.10.2021 № 2816-р «Об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инициатив социально-экономического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до 2030 года», а также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 бюджетной, налоговой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таможенно-тарифной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Российской Федерации на 2025 год и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2026 и 2027 годов.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412" y="3333622"/>
            <a:ext cx="5149826" cy="343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4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750" y="525294"/>
            <a:ext cx="1119417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политики городского округа Серебряные Пруды Московской области на 2025год и плановый период 2026-2027 годов являются: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-поддержание   сбалансированности бюджета городского округа Серебряные Пруды Московской области;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поддержание предпринимательской активности бизнеса;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-улучшение инвестиционного климата и поддержка инновационного предпринимательства в городском округе, налоговое стимулирование инвестиционной деятельности;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осуществление	межведомственного	взаимодействия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эффективности администрирования налоговых платежей и погашения задолженности по этим платежам;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-обеспечение повышения эффективности использования муниципальной собственности;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проведение ежегодной оценки эффективности налоговых расходов Московской области;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-осуществление мониторинга законодательства Российской Федерации о налогах и сборах с целью приведения в соответствие с ним муниципальных правовых актов.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787" y="3880059"/>
            <a:ext cx="3288732" cy="21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45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17203</TotalTime>
  <Words>10354</Words>
  <Application>Microsoft Office PowerPoint</Application>
  <PresentationFormat>Широкоэкранный</PresentationFormat>
  <Paragraphs>2899</Paragraphs>
  <Slides>74</Slides>
  <Notes>72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74</vt:i4>
      </vt:variant>
    </vt:vector>
  </HeadingPairs>
  <TitlesOfParts>
    <vt:vector size="84" baseType="lpstr">
      <vt:lpstr>Aharoni</vt:lpstr>
      <vt:lpstr>Arial</vt:lpstr>
      <vt:lpstr>Calibri</vt:lpstr>
      <vt:lpstr>Calibri Light</vt:lpstr>
      <vt:lpstr>Monotype Corsiva</vt:lpstr>
      <vt:lpstr>Segoe Script</vt:lpstr>
      <vt:lpstr>Times New Roman</vt:lpstr>
      <vt:lpstr>Wingdings 3</vt:lpstr>
      <vt:lpstr>Тема Office</vt:lpstr>
      <vt:lpstr>1_Тема Office</vt:lpstr>
      <vt:lpstr> Бюджет для граждан       на основании проекта решения Совета депутатов городского округа Серебряные Пруды Московской области «О бюджете городского округа Серебряные Пруды на 2025 год  и на плановый период 2026 и 2027 годов» 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городского округа, тыс. рублей </vt:lpstr>
      <vt:lpstr>Основные характеристики бюджета городского округа Серебряные Пруды, тыс. рублей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общественно значимых проектах, реализуемых на территории городского округа   в 2025-2027 годах  (тыс. рублей) </vt:lpstr>
      <vt:lpstr>Информация об общественно значимых проектах, реализуемых на территории городского округа   в 2025-2027 годах  (тыс. рублей) </vt:lpstr>
      <vt:lpstr>Информация об общественно значимых проектах, реализуемых на территории городского округа   в 2025-2027 годах  (тыс. рублей) </vt:lpstr>
      <vt:lpstr>Информация об общественно значимых проектах, реализуемых на территории городского округа   в 2025-2027 годах  (тыс. рублей) </vt:lpstr>
      <vt:lpstr>Информация об общественно значимых проектах, реализуемых на территории городского округа   в 2025-2027 годах  (тыс. рублей) </vt:lpstr>
      <vt:lpstr>Информация об общественно значимых проектах, реализуемых на территории городского округа   в 2025-2027 годах  (тыс. рублей) </vt:lpstr>
      <vt:lpstr>Информация об общественно значимых проектах, реализуемых на территории городского округа   в 2025-2027 годах  (тыс. рублей) </vt:lpstr>
      <vt:lpstr>Информация об общественно значимых проектах, реализуемых на территории городского округа   в 2025-2027 годах  (тыс. рублей) </vt:lpstr>
      <vt:lpstr>Информация об общественно значимых проектах, реализуемых на территории городского округа   в 2025-2027 годах  (тыс. рублей) </vt:lpstr>
      <vt:lpstr>Муниципальный долг городского округа</vt:lpstr>
      <vt:lpstr>Информация о состоянии муниципального долга городского округа Серебряные Пруды  по состоянию на 01 января 2024-2028 годов, тыс. рублей</vt:lpstr>
      <vt:lpstr>Презентация PowerPoint</vt:lpstr>
      <vt:lpstr>Публичные слушания по решению «О бюджете городского округа Серебряные Пруды Московской области  на 2025 год и на плановый период 2026 и 2027 годов» состоятся  20 декабря 2024 года в 15-00 в малом зале заседаний администрации</vt:lpstr>
      <vt:lpstr>Финансовое управление администрации городского округа  Серебряные Пруды Московской области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городского округа Серебряные Пруды на 2017 год и на плановый период 2018 и 2019 годов для граждан</dc:title>
  <dc:creator>Администратор</dc:creator>
  <cp:lastModifiedBy>Администратор</cp:lastModifiedBy>
  <cp:revision>1203</cp:revision>
  <cp:lastPrinted>2024-11-19T07:56:54Z</cp:lastPrinted>
  <dcterms:created xsi:type="dcterms:W3CDTF">2016-12-26T11:37:29Z</dcterms:created>
  <dcterms:modified xsi:type="dcterms:W3CDTF">2024-11-15T09:05:10Z</dcterms:modified>
</cp:coreProperties>
</file>